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259" r:id="rId5"/>
    <p:sldId id="277" r:id="rId6"/>
    <p:sldId id="285" r:id="rId7"/>
    <p:sldId id="280" r:id="rId8"/>
    <p:sldId id="298" r:id="rId9"/>
    <p:sldId id="262" r:id="rId10"/>
    <p:sldId id="281" r:id="rId11"/>
    <p:sldId id="286" r:id="rId12"/>
    <p:sldId id="282" r:id="rId13"/>
    <p:sldId id="270" r:id="rId14"/>
    <p:sldId id="283" r:id="rId15"/>
    <p:sldId id="272" r:id="rId16"/>
    <p:sldId id="284" r:id="rId17"/>
    <p:sldId id="274" r:id="rId18"/>
    <p:sldId id="293" r:id="rId19"/>
    <p:sldId id="294" r:id="rId20"/>
    <p:sldId id="295" r:id="rId21"/>
    <p:sldId id="289" r:id="rId22"/>
    <p:sldId id="296" r:id="rId23"/>
  </p:sldIdLst>
  <p:sldSz cx="10694988" cy="7559675"/>
  <p:notesSz cx="68119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660"/>
  </p:normalViewPr>
  <p:slideViewPr>
    <p:cSldViewPr>
      <p:cViewPr varScale="1">
        <p:scale>
          <a:sx n="100" d="100"/>
          <a:sy n="100" d="100"/>
        </p:scale>
        <p:origin x="2028" y="90"/>
      </p:cViewPr>
      <p:guideLst>
        <p:guide orient="horz" pos="2381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5942182-9BEA-4A88-9D0C-B544D8F525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F2FE7D-3C4F-4CB2-ACC2-63D5F86E63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5E6AB-C2E3-4AD7-BBAB-5B539D8A304D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59A65A-251A-4A9A-A80B-4D75BF8F7C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B4B998E-0116-44DA-A678-E9BAF2AE9E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2BE84-EE90-4370-BA59-75775EE1C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80347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2070F-A8DB-4D0E-9A18-FB619B980202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82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7B517-A6E2-4AEF-8F87-E18D778A0E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6854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0"/>
          </p:nvPr>
        </p:nvSpPr>
        <p:spPr>
          <a:xfrm>
            <a:off x="2670175" y="5065395"/>
            <a:ext cx="2983865" cy="15436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marL="0" marR="0" indent="0" algn="just">
              <a:lnSpc>
                <a:spcPts val="2800"/>
              </a:lnSpc>
              <a:spcAft>
                <a:spcPts val="0"/>
              </a:spcAft>
            </a:pPr>
            <a:r>
              <a:rPr lang="it-IT" sz="2250" b="1" spc="-65">
                <a:solidFill>
                  <a:srgbClr val="297DC4"/>
                </a:solidFill>
                <a:latin typeface="Arial Unicode MS" panose="22635452340000000000" pitchFamily="2"/>
              </a:rPr>
              <a:t>QUADRO SINTETICO </a:t>
            </a:r>
          </a:p>
          <a:p>
            <a:pPr marL="320040" marR="0" indent="0" algn="just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50" b="1" spc="5">
                <a:solidFill>
                  <a:srgbClr val="297DC4"/>
                </a:solidFill>
                <a:latin typeface="Arial Unicode MS" panose="22635452340000000000" pitchFamily="2"/>
              </a:rPr>
              <a:t>BILANCIO 2014 </a:t>
            </a:r>
          </a:p>
          <a:p>
            <a:pPr marL="320040" marR="0" indent="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50" b="1" spc="-45">
                <a:solidFill>
                  <a:srgbClr val="297DC4"/>
                </a:solidFill>
                <a:latin typeface="Arial Unicode MS" panose="22635452340000000000" pitchFamily="2"/>
              </a:rPr>
              <a:t>CONFRONTATO </a:t>
            </a:r>
          </a:p>
          <a:p>
            <a:pPr marL="0" marR="0" indent="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50" b="1">
                <a:solidFill>
                  <a:srgbClr val="297DC4"/>
                </a:solidFill>
                <a:latin typeface="Arial Unicode MS" panose="22635452340000000000" pitchFamily="2"/>
              </a:rPr>
              <a:t>CON BILANCIO 2013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713740" y="469900"/>
            <a:ext cx="7772400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9530" rIns="0" bIns="0" anchor="t"/>
          <a:lstStyle/>
          <a:p>
            <a:pPr marL="0" marR="0" indent="0" algn="ctr">
              <a:lnSpc>
                <a:spcPts val="3900"/>
              </a:lnSpc>
              <a:spcAft>
                <a:spcPts val="0"/>
              </a:spcAft>
            </a:pPr>
            <a:r>
              <a:rPr lang="it-IT" sz="2450" b="1" spc="-204">
                <a:solidFill>
                  <a:srgbClr val="297DC4"/>
                </a:solidFill>
                <a:latin typeface="Arial Unicode MS" panose="22635452340000000000" pitchFamily="2"/>
              </a:rPr>
              <a:t>I dati quantitativi – i risultati della differenziata </a:t>
            </a:r>
          </a:p>
        </p:txBody>
      </p:sp>
    </p:spTree>
    <p:extLst>
      <p:ext uri="{BB962C8B-B14F-4D97-AF65-F5344CB8AC3E}">
        <p14:creationId xmlns:p14="http://schemas.microsoft.com/office/powerpoint/2010/main" val="11861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egnaposto testo 73"/>
          <p:cNvSpPr>
            <a:spLocks noGrp="1"/>
          </p:cNvSpPr>
          <p:nvPr>
            <p:ph type="body" idx="10"/>
          </p:nvPr>
        </p:nvSpPr>
        <p:spPr>
          <a:xfrm>
            <a:off x="1040765" y="3407410"/>
            <a:ext cx="8318500" cy="2834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0" rIns="0" bIns="0" anchor="t"/>
          <a:lstStyle/>
          <a:p>
            <a:pPr marL="0" marR="0" indent="0" algn="ctr">
              <a:lnSpc>
                <a:spcPts val="3400"/>
              </a:lnSpc>
              <a:spcAft>
                <a:spcPts val="0"/>
              </a:spcAft>
            </a:pPr>
            <a:r>
              <a:rPr lang="it-IT" sz="2450" b="1" spc="-195">
                <a:solidFill>
                  <a:srgbClr val="297DC4"/>
                </a:solidFill>
                <a:latin typeface="Arial Unicode MS" panose="22635452340000000000" pitchFamily="2"/>
              </a:rPr>
              <a:t>I dati economici patrimoniali </a:t>
            </a:r>
          </a:p>
          <a:p>
            <a:pPr marL="0" marR="0" indent="0" algn="ctr">
              <a:lnSpc>
                <a:spcPts val="3400"/>
              </a:lnSpc>
              <a:spcBef>
                <a:spcPts val="0"/>
              </a:spcBef>
              <a:spcAft>
                <a:spcPts val="14740"/>
              </a:spcAft>
            </a:pPr>
            <a:r>
              <a:rPr lang="it-IT" sz="2450" b="1" spc="-220">
                <a:solidFill>
                  <a:srgbClr val="297DC4"/>
                </a:solidFill>
                <a:latin typeface="Arial Unicode MS" panose="22635452340000000000" pitchFamily="2"/>
              </a:rPr>
              <a:t>finanziari fondamentali </a:t>
            </a:r>
          </a:p>
        </p:txBody>
      </p:sp>
    </p:spTree>
    <p:extLst>
      <p:ext uri="{BB962C8B-B14F-4D97-AF65-F5344CB8AC3E}">
        <p14:creationId xmlns:p14="http://schemas.microsoft.com/office/powerpoint/2010/main" val="3578009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egnaposto testo 172"/>
          <p:cNvSpPr>
            <a:spLocks noGrp="1"/>
          </p:cNvSpPr>
          <p:nvPr>
            <p:ph type="body" idx="10"/>
          </p:nvPr>
        </p:nvSpPr>
        <p:spPr>
          <a:xfrm>
            <a:off x="974090" y="3412490"/>
            <a:ext cx="8763000" cy="2829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0" marR="0" indent="0" algn="ctr">
              <a:lnSpc>
                <a:spcPts val="5600"/>
              </a:lnSpc>
              <a:spcAft>
                <a:spcPts val="15940"/>
              </a:spcAft>
            </a:pPr>
            <a:r>
              <a:rPr lang="it-IT" sz="3200" b="1" spc="-235">
                <a:solidFill>
                  <a:srgbClr val="297DC4"/>
                </a:solidFill>
                <a:latin typeface="Arial Unicode MS" panose="22635452340000000000" pitchFamily="2"/>
              </a:rPr>
              <a:t>Investimenti </a:t>
            </a:r>
          </a:p>
        </p:txBody>
      </p:sp>
    </p:spTree>
    <p:extLst>
      <p:ext uri="{BB962C8B-B14F-4D97-AF65-F5344CB8AC3E}">
        <p14:creationId xmlns:p14="http://schemas.microsoft.com/office/powerpoint/2010/main" val="368228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egnaposto testo 196"/>
          <p:cNvSpPr>
            <a:spLocks noGrp="1"/>
          </p:cNvSpPr>
          <p:nvPr>
            <p:ph type="body" idx="10"/>
          </p:nvPr>
        </p:nvSpPr>
        <p:spPr>
          <a:xfrm>
            <a:off x="740410" y="3409315"/>
            <a:ext cx="8679815" cy="2832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3840480" marR="0" indent="0" algn="l">
              <a:lnSpc>
                <a:spcPts val="5600"/>
              </a:lnSpc>
              <a:spcAft>
                <a:spcPts val="15965"/>
              </a:spcAft>
            </a:pPr>
            <a:r>
              <a:rPr lang="it-IT" sz="3200" b="1" spc="-95">
                <a:solidFill>
                  <a:srgbClr val="297DC4"/>
                </a:solidFill>
                <a:latin typeface="Arial Unicode MS" panose="22635452340000000000" pitchFamily="2"/>
              </a:rPr>
              <a:t>Personale </a:t>
            </a:r>
          </a:p>
        </p:txBody>
      </p:sp>
    </p:spTree>
    <p:extLst>
      <p:ext uri="{BB962C8B-B14F-4D97-AF65-F5344CB8AC3E}">
        <p14:creationId xmlns:p14="http://schemas.microsoft.com/office/powerpoint/2010/main" val="2433285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egnaposto testo 221"/>
          <p:cNvSpPr>
            <a:spLocks noGrp="1"/>
          </p:cNvSpPr>
          <p:nvPr>
            <p:ph type="body" idx="10"/>
          </p:nvPr>
        </p:nvSpPr>
        <p:spPr>
          <a:xfrm>
            <a:off x="651510" y="3204210"/>
            <a:ext cx="8761095" cy="30378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0" rIns="0" bIns="0" anchor="t"/>
          <a:lstStyle/>
          <a:p>
            <a:pPr marL="3840480" marR="0" indent="0" algn="l">
              <a:lnSpc>
                <a:spcPts val="5700"/>
              </a:lnSpc>
              <a:spcAft>
                <a:spcPts val="17485"/>
              </a:spcAft>
            </a:pPr>
            <a:r>
              <a:rPr lang="it-IT" sz="3250" b="1" spc="-445">
                <a:solidFill>
                  <a:srgbClr val="297DC4"/>
                </a:solidFill>
                <a:latin typeface="Arial Unicode MS" panose="22635452340000000000" pitchFamily="2"/>
              </a:rPr>
              <a:t>Dividendi </a:t>
            </a:r>
          </a:p>
        </p:txBody>
      </p:sp>
    </p:spTree>
    <p:extLst>
      <p:ext uri="{BB962C8B-B14F-4D97-AF65-F5344CB8AC3E}">
        <p14:creationId xmlns:p14="http://schemas.microsoft.com/office/powerpoint/2010/main" val="261068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1258570" y="469900"/>
            <a:ext cx="2768600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9530" rIns="0" bIns="0" anchor="t"/>
          <a:lstStyle/>
          <a:p>
            <a:pPr marL="0" marR="0" indent="0" algn="l">
              <a:lnSpc>
                <a:spcPts val="3900"/>
              </a:lnSpc>
              <a:spcAft>
                <a:spcPts val="0"/>
              </a:spcAft>
            </a:pPr>
            <a:r>
              <a:rPr lang="it-IT" sz="2450" b="1" spc="-250">
                <a:solidFill>
                  <a:srgbClr val="297DC4"/>
                </a:solidFill>
                <a:latin typeface="Arial Unicode MS" panose="22635452340000000000" pitchFamily="2"/>
              </a:rPr>
              <a:t>Gli organi societari 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idx="10"/>
          </p:nvPr>
        </p:nvSpPr>
        <p:spPr>
          <a:xfrm>
            <a:off x="770890" y="1325880"/>
            <a:ext cx="7772400" cy="4705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just">
              <a:lnSpc>
                <a:spcPts val="1700"/>
              </a:lnSpc>
              <a:spcAft>
                <a:spcPts val="0"/>
              </a:spcAft>
            </a:pPr>
            <a:r>
              <a:rPr lang="it-IT" sz="1550" b="1" u="sng" spc="-15">
                <a:solidFill>
                  <a:srgbClr val="000000"/>
                </a:solidFill>
                <a:latin typeface="Arial Rounded MT Bold" panose="22635452340000000000" pitchFamily="1"/>
              </a:rPr>
              <a:t>CONSIGLIO DI AMMINISTRAZIONE  </a:t>
            </a:r>
          </a:p>
          <a:p>
            <a:pPr marL="1828800" marR="0" indent="0" algn="just">
              <a:lnSpc>
                <a:spcPts val="1800"/>
              </a:lnSpc>
              <a:spcBef>
                <a:spcPts val="29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Presidente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Massimo Borgato </a:t>
            </a:r>
          </a:p>
          <a:p>
            <a:pPr marL="1828800" marR="0" indent="0" algn="just">
              <a:lnSpc>
                <a:spcPts val="1800"/>
              </a:lnSpc>
              <a:spcBef>
                <a:spcPts val="4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Anna Maria Elli </a:t>
            </a:r>
          </a:p>
          <a:p>
            <a:pPr marL="1828800" marR="0" indent="0" algn="just">
              <a:lnSpc>
                <a:spcPts val="1800"/>
              </a:lnSpc>
              <a:spcBef>
                <a:spcPts val="45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Antonio Capozza </a:t>
            </a:r>
          </a:p>
          <a:p>
            <a:pPr marL="1828800" marR="0" indent="0" algn="just">
              <a:lnSpc>
                <a:spcPts val="1800"/>
              </a:lnSpc>
              <a:spcBef>
                <a:spcPts val="4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Simone Villa </a:t>
            </a:r>
          </a:p>
          <a:p>
            <a:pPr marL="1828800" marR="0" indent="0" algn="just">
              <a:lnSpc>
                <a:spcPts val="1800"/>
              </a:lnSpc>
              <a:spcBef>
                <a:spcPts val="4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Marco Pellegrini </a:t>
            </a:r>
          </a:p>
          <a:p>
            <a:pPr marL="594360" marR="0" indent="0" algn="just">
              <a:lnSpc>
                <a:spcPts val="1700"/>
              </a:lnSpc>
              <a:spcBef>
                <a:spcPts val="1945"/>
              </a:spcBef>
              <a:spcAft>
                <a:spcPts val="0"/>
              </a:spcAft>
            </a:pPr>
            <a:r>
              <a:rPr lang="it-IT" sz="1550" b="1" u="sng" spc="-10">
                <a:solidFill>
                  <a:srgbClr val="000000"/>
                </a:solidFill>
                <a:latin typeface="Arial Rounded MT Bold" panose="22635452340000000000" pitchFamily="1"/>
              </a:rPr>
              <a:t>COLLEGIO SINDACALE </a:t>
            </a:r>
          </a:p>
          <a:p>
            <a:pPr marL="1828800" marR="0" indent="0" algn="just">
              <a:lnSpc>
                <a:spcPts val="1800"/>
              </a:lnSpc>
              <a:spcBef>
                <a:spcPts val="2890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Presidente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Ivano Ottolini </a:t>
            </a:r>
          </a:p>
          <a:p>
            <a:pPr marL="1828800" marR="0" indent="0" algn="just">
              <a:lnSpc>
                <a:spcPts val="1800"/>
              </a:lnSpc>
              <a:spcBef>
                <a:spcPts val="310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Sindaco effettivo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Giulio Centemero </a:t>
            </a:r>
          </a:p>
          <a:p>
            <a:pPr marL="1828800" marR="0" indent="0" algn="just">
              <a:lnSpc>
                <a:spcPts val="1800"/>
              </a:lnSpc>
              <a:spcBef>
                <a:spcPts val="290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Sindaco effettivo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Maura Silva </a:t>
            </a:r>
          </a:p>
          <a:p>
            <a:pPr marL="685800" marR="0" indent="0" algn="just">
              <a:lnSpc>
                <a:spcPts val="1800"/>
              </a:lnSpc>
              <a:spcBef>
                <a:spcPts val="3450"/>
              </a:spcBef>
              <a:spcAft>
                <a:spcPts val="2790"/>
              </a:spcAft>
              <a:tabLst>
                <a:tab pos="3749040" algn="l"/>
              </a:tabLst>
            </a:pPr>
            <a:r>
              <a:rPr lang="it-IT" sz="1550" b="1" u="sng">
                <a:solidFill>
                  <a:srgbClr val="000000"/>
                </a:solidFill>
                <a:latin typeface="Arial Rounded MT Bold" panose="22635452340000000000" pitchFamily="1"/>
              </a:rPr>
              <a:t>REVISORE LEGALE</a:t>
            </a:r>
            <a:r>
              <a:rPr lang="it-IT" sz="100">
                <a:solidFill>
                  <a:srgbClr val="000000"/>
                </a:solidFill>
                <a:latin typeface="Arial" panose="22635452340000000000" pitchFamily="2"/>
              </a:rPr>
              <a:t>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AGKNSERCA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713740" y="469900"/>
            <a:ext cx="7772400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9530" rIns="0" bIns="0" anchor="t"/>
          <a:lstStyle/>
          <a:p>
            <a:pPr marL="0" marR="0" indent="0" algn="ctr">
              <a:lnSpc>
                <a:spcPts val="3900"/>
              </a:lnSpc>
              <a:spcAft>
                <a:spcPts val="0"/>
              </a:spcAft>
            </a:pPr>
            <a:r>
              <a:rPr lang="it-IT" sz="2450" b="1" spc="-204">
                <a:solidFill>
                  <a:srgbClr val="297DC4"/>
                </a:solidFill>
                <a:latin typeface="Arial Unicode MS" panose="22635452340000000000" pitchFamily="2"/>
              </a:rPr>
              <a:t>I dati quantitativi – i risultati della differenziata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egnaposto testo 73"/>
          <p:cNvSpPr>
            <a:spLocks noGrp="1"/>
          </p:cNvSpPr>
          <p:nvPr>
            <p:ph type="body" idx="10"/>
          </p:nvPr>
        </p:nvSpPr>
        <p:spPr>
          <a:xfrm>
            <a:off x="1040765" y="3407410"/>
            <a:ext cx="8318500" cy="2834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0" rIns="0" bIns="0" anchor="t"/>
          <a:lstStyle/>
          <a:p>
            <a:pPr marL="0" marR="0" indent="0" algn="ctr">
              <a:lnSpc>
                <a:spcPts val="3400"/>
              </a:lnSpc>
              <a:spcAft>
                <a:spcPts val="0"/>
              </a:spcAft>
            </a:pPr>
            <a:r>
              <a:rPr lang="it-IT" sz="2450" b="1" spc="-195">
                <a:solidFill>
                  <a:srgbClr val="297DC4"/>
                </a:solidFill>
                <a:latin typeface="Arial Unicode MS" panose="22635452340000000000" pitchFamily="2"/>
              </a:rPr>
              <a:t>I dati economici patrimoniali </a:t>
            </a:r>
          </a:p>
          <a:p>
            <a:pPr marL="0" marR="0" indent="0" algn="ctr">
              <a:lnSpc>
                <a:spcPts val="3400"/>
              </a:lnSpc>
              <a:spcBef>
                <a:spcPts val="0"/>
              </a:spcBef>
              <a:spcAft>
                <a:spcPts val="14740"/>
              </a:spcAft>
            </a:pPr>
            <a:r>
              <a:rPr lang="it-IT" sz="2450" b="1" spc="-220">
                <a:solidFill>
                  <a:srgbClr val="297DC4"/>
                </a:solidFill>
                <a:latin typeface="Arial Unicode MS" panose="22635452340000000000" pitchFamily="2"/>
              </a:rPr>
              <a:t>finanziari fondamentali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egnaposto testo 172"/>
          <p:cNvSpPr>
            <a:spLocks noGrp="1"/>
          </p:cNvSpPr>
          <p:nvPr>
            <p:ph type="body" idx="10"/>
          </p:nvPr>
        </p:nvSpPr>
        <p:spPr>
          <a:xfrm>
            <a:off x="974090" y="3412490"/>
            <a:ext cx="8763000" cy="2829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0" marR="0" indent="0" algn="ctr">
              <a:lnSpc>
                <a:spcPts val="5600"/>
              </a:lnSpc>
              <a:spcAft>
                <a:spcPts val="15940"/>
              </a:spcAft>
            </a:pPr>
            <a:r>
              <a:rPr lang="it-IT" sz="3200" b="1" spc="-235">
                <a:solidFill>
                  <a:srgbClr val="297DC4"/>
                </a:solidFill>
                <a:latin typeface="Arial Unicode MS" panose="22635452340000000000" pitchFamily="2"/>
              </a:rPr>
              <a:t>Investimenti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egnaposto testo 196"/>
          <p:cNvSpPr>
            <a:spLocks noGrp="1"/>
          </p:cNvSpPr>
          <p:nvPr>
            <p:ph type="body" idx="10"/>
          </p:nvPr>
        </p:nvSpPr>
        <p:spPr>
          <a:xfrm>
            <a:off x="740410" y="3409315"/>
            <a:ext cx="8679815" cy="2832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3840480" marR="0" indent="0" algn="l">
              <a:lnSpc>
                <a:spcPts val="5600"/>
              </a:lnSpc>
              <a:spcAft>
                <a:spcPts val="15965"/>
              </a:spcAft>
            </a:pPr>
            <a:r>
              <a:rPr lang="it-IT" sz="3200" b="1" spc="-95">
                <a:solidFill>
                  <a:srgbClr val="297DC4"/>
                </a:solidFill>
                <a:latin typeface="Arial Unicode MS" panose="22635452340000000000" pitchFamily="2"/>
              </a:rPr>
              <a:t>Personale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egnaposto testo 221"/>
          <p:cNvSpPr>
            <a:spLocks noGrp="1"/>
          </p:cNvSpPr>
          <p:nvPr>
            <p:ph type="body" idx="10"/>
          </p:nvPr>
        </p:nvSpPr>
        <p:spPr>
          <a:xfrm>
            <a:off x="651510" y="3204210"/>
            <a:ext cx="8761095" cy="30378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0" rIns="0" bIns="0" anchor="t"/>
          <a:lstStyle/>
          <a:p>
            <a:pPr marL="3840480" marR="0" indent="0" algn="l">
              <a:lnSpc>
                <a:spcPts val="5700"/>
              </a:lnSpc>
              <a:spcAft>
                <a:spcPts val="17485"/>
              </a:spcAft>
            </a:pPr>
            <a:r>
              <a:rPr lang="it-IT" sz="3250" b="1" spc="-445">
                <a:solidFill>
                  <a:srgbClr val="297DC4"/>
                </a:solidFill>
                <a:latin typeface="Arial Unicode MS" panose="22635452340000000000" pitchFamily="2"/>
              </a:rPr>
              <a:t>Dividendi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0"/>
          </p:nvPr>
        </p:nvSpPr>
        <p:spPr>
          <a:xfrm>
            <a:off x="2670175" y="5065395"/>
            <a:ext cx="2983865" cy="15436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marL="0" marR="0" indent="0" algn="just">
              <a:lnSpc>
                <a:spcPts val="2800"/>
              </a:lnSpc>
              <a:spcAft>
                <a:spcPts val="0"/>
              </a:spcAft>
            </a:pPr>
            <a:r>
              <a:rPr lang="it-IT" sz="2250" b="1" spc="-65">
                <a:solidFill>
                  <a:srgbClr val="297DC4"/>
                </a:solidFill>
                <a:latin typeface="Arial Unicode MS" panose="22635452340000000000" pitchFamily="2"/>
              </a:rPr>
              <a:t>QUADRO SINTETICO </a:t>
            </a:r>
          </a:p>
          <a:p>
            <a:pPr marL="320040" marR="0" indent="0" algn="just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50" b="1" spc="5">
                <a:solidFill>
                  <a:srgbClr val="297DC4"/>
                </a:solidFill>
                <a:latin typeface="Arial Unicode MS" panose="22635452340000000000" pitchFamily="2"/>
              </a:rPr>
              <a:t>BILANCIO 2014 </a:t>
            </a:r>
          </a:p>
          <a:p>
            <a:pPr marL="320040" marR="0" indent="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50" b="1" spc="-45">
                <a:solidFill>
                  <a:srgbClr val="297DC4"/>
                </a:solidFill>
                <a:latin typeface="Arial Unicode MS" panose="22635452340000000000" pitchFamily="2"/>
              </a:rPr>
              <a:t>CONFRONTATO </a:t>
            </a:r>
          </a:p>
          <a:p>
            <a:pPr marL="0" marR="0" indent="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50" b="1">
                <a:solidFill>
                  <a:srgbClr val="297DC4"/>
                </a:solidFill>
                <a:latin typeface="Arial Unicode MS" panose="22635452340000000000" pitchFamily="2"/>
              </a:rPr>
              <a:t>CON BILANCIO 2013 </a:t>
            </a:r>
          </a:p>
        </p:txBody>
      </p:sp>
    </p:spTree>
    <p:extLst>
      <p:ext uri="{BB962C8B-B14F-4D97-AF65-F5344CB8AC3E}">
        <p14:creationId xmlns:p14="http://schemas.microsoft.com/office/powerpoint/2010/main" val="309993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1258570" y="469900"/>
            <a:ext cx="2768600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9530" rIns="0" bIns="0" anchor="t"/>
          <a:lstStyle/>
          <a:p>
            <a:pPr marL="0" marR="0" indent="0" algn="l">
              <a:lnSpc>
                <a:spcPts val="3900"/>
              </a:lnSpc>
              <a:spcAft>
                <a:spcPts val="0"/>
              </a:spcAft>
            </a:pPr>
            <a:r>
              <a:rPr lang="it-IT" sz="2450" b="1" spc="-250">
                <a:solidFill>
                  <a:srgbClr val="297DC4"/>
                </a:solidFill>
                <a:latin typeface="Arial Unicode MS" panose="22635452340000000000" pitchFamily="2"/>
              </a:rPr>
              <a:t>Gli organi societari 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idx="10"/>
          </p:nvPr>
        </p:nvSpPr>
        <p:spPr>
          <a:xfrm>
            <a:off x="770890" y="1325880"/>
            <a:ext cx="7772400" cy="4705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94360" marR="0" indent="0" algn="just">
              <a:lnSpc>
                <a:spcPts val="1700"/>
              </a:lnSpc>
              <a:spcAft>
                <a:spcPts val="0"/>
              </a:spcAft>
            </a:pPr>
            <a:r>
              <a:rPr lang="it-IT" sz="1550" b="1" u="sng" spc="-15">
                <a:solidFill>
                  <a:srgbClr val="000000"/>
                </a:solidFill>
                <a:latin typeface="Arial Rounded MT Bold" panose="22635452340000000000" pitchFamily="1"/>
              </a:rPr>
              <a:t>CONSIGLIO DI AMMINISTRAZIONE  </a:t>
            </a:r>
          </a:p>
          <a:p>
            <a:pPr marL="1828800" marR="0" indent="0" algn="just">
              <a:lnSpc>
                <a:spcPts val="1800"/>
              </a:lnSpc>
              <a:spcBef>
                <a:spcPts val="29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Presidente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Massimo Borgato </a:t>
            </a:r>
          </a:p>
          <a:p>
            <a:pPr marL="1828800" marR="0" indent="0" algn="just">
              <a:lnSpc>
                <a:spcPts val="1800"/>
              </a:lnSpc>
              <a:spcBef>
                <a:spcPts val="4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Anna Maria Elli </a:t>
            </a:r>
          </a:p>
          <a:p>
            <a:pPr marL="1828800" marR="0" indent="0" algn="just">
              <a:lnSpc>
                <a:spcPts val="1800"/>
              </a:lnSpc>
              <a:spcBef>
                <a:spcPts val="45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Antonio Capozza </a:t>
            </a:r>
          </a:p>
          <a:p>
            <a:pPr marL="1828800" marR="0" indent="0" algn="just">
              <a:lnSpc>
                <a:spcPts val="1800"/>
              </a:lnSpc>
              <a:spcBef>
                <a:spcPts val="4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Simone Villa </a:t>
            </a:r>
          </a:p>
          <a:p>
            <a:pPr marL="1828800" marR="0" indent="0" algn="just">
              <a:lnSpc>
                <a:spcPts val="1800"/>
              </a:lnSpc>
              <a:spcBef>
                <a:spcPts val="435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Consigliere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Marco Pellegrini </a:t>
            </a:r>
          </a:p>
          <a:p>
            <a:pPr marL="594360" marR="0" indent="0" algn="just">
              <a:lnSpc>
                <a:spcPts val="1700"/>
              </a:lnSpc>
              <a:spcBef>
                <a:spcPts val="1945"/>
              </a:spcBef>
              <a:spcAft>
                <a:spcPts val="0"/>
              </a:spcAft>
            </a:pPr>
            <a:r>
              <a:rPr lang="it-IT" sz="1550" b="1" u="sng" spc="-10">
                <a:solidFill>
                  <a:srgbClr val="000000"/>
                </a:solidFill>
                <a:latin typeface="Arial Rounded MT Bold" panose="22635452340000000000" pitchFamily="1"/>
              </a:rPr>
              <a:t>COLLEGIO SINDACALE </a:t>
            </a:r>
          </a:p>
          <a:p>
            <a:pPr marL="1828800" marR="0" indent="0" algn="just">
              <a:lnSpc>
                <a:spcPts val="1800"/>
              </a:lnSpc>
              <a:spcBef>
                <a:spcPts val="2890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Presidente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Ivano Ottolini </a:t>
            </a:r>
          </a:p>
          <a:p>
            <a:pPr marL="1828800" marR="0" indent="0" algn="just">
              <a:lnSpc>
                <a:spcPts val="1800"/>
              </a:lnSpc>
              <a:spcBef>
                <a:spcPts val="310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Sindaco effettivo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Giulio Centemero </a:t>
            </a:r>
          </a:p>
          <a:p>
            <a:pPr marL="1828800" marR="0" indent="0" algn="just">
              <a:lnSpc>
                <a:spcPts val="1800"/>
              </a:lnSpc>
              <a:spcBef>
                <a:spcPts val="290"/>
              </a:spcBef>
              <a:spcAft>
                <a:spcPts val="0"/>
              </a:spcAft>
              <a:tabLst>
                <a:tab pos="3749040" algn="l"/>
              </a:tabLst>
            </a:pPr>
            <a:r>
              <a:rPr lang="it-IT" sz="1550" b="1">
                <a:solidFill>
                  <a:srgbClr val="000000"/>
                </a:solidFill>
                <a:latin typeface="Arial Rounded MT Bold" panose="22635452340000000000" pitchFamily="1"/>
              </a:rPr>
              <a:t>Sindaco effettivo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Maura Silva </a:t>
            </a:r>
          </a:p>
          <a:p>
            <a:pPr marL="685800" marR="0" indent="0" algn="just">
              <a:lnSpc>
                <a:spcPts val="1800"/>
              </a:lnSpc>
              <a:spcBef>
                <a:spcPts val="3450"/>
              </a:spcBef>
              <a:spcAft>
                <a:spcPts val="2790"/>
              </a:spcAft>
              <a:tabLst>
                <a:tab pos="3749040" algn="l"/>
              </a:tabLst>
            </a:pPr>
            <a:r>
              <a:rPr lang="it-IT" sz="1550" b="1" u="sng">
                <a:solidFill>
                  <a:srgbClr val="000000"/>
                </a:solidFill>
                <a:latin typeface="Arial Rounded MT Bold" panose="22635452340000000000" pitchFamily="1"/>
              </a:rPr>
              <a:t>REVISORE LEGALE</a:t>
            </a:r>
            <a:r>
              <a:rPr lang="it-IT" sz="100">
                <a:solidFill>
                  <a:srgbClr val="000000"/>
                </a:solidFill>
                <a:latin typeface="Arial" panose="22635452340000000000" pitchFamily="2"/>
              </a:rPr>
              <a:t> </a:t>
            </a:r>
            <a:r>
              <a:rPr lang="it-IT" sz="1550">
                <a:solidFill>
                  <a:srgbClr val="000000"/>
                </a:solidFill>
                <a:latin typeface="Arial" panose="22635452340000000000" pitchFamily="2"/>
              </a:rPr>
              <a:t>AGKNSERCA </a:t>
            </a:r>
          </a:p>
        </p:txBody>
      </p:sp>
    </p:spTree>
    <p:extLst>
      <p:ext uri="{BB962C8B-B14F-4D97-AF65-F5344CB8AC3E}">
        <p14:creationId xmlns:p14="http://schemas.microsoft.com/office/powerpoint/2010/main" val="36565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63" r:id="rId5"/>
    <p:sldLayoutId id="2147483665" r:id="rId6"/>
    <p:sldLayoutId id="2147483667" r:id="rId7"/>
  </p:sldLayoutIdLst>
  <p:hf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72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0"/>
          </p:nvPr>
        </p:nvSpPr>
        <p:spPr>
          <a:xfrm>
            <a:off x="1963118" y="2915741"/>
            <a:ext cx="6244098" cy="100811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algn="ctr">
              <a:lnSpc>
                <a:spcPts val="2800"/>
              </a:lnSpc>
            </a:pPr>
            <a:r>
              <a:rPr lang="it-IT" sz="2200" b="1" spc="-65" dirty="0">
                <a:solidFill>
                  <a:srgbClr val="297DC4"/>
                </a:solidFill>
                <a:latin typeface="Arial Unicode MS" panose="22635452340000000000" pitchFamily="2"/>
              </a:rPr>
              <a:t>Quadro sintetico </a:t>
            </a:r>
            <a:r>
              <a:rPr lang="it-IT" sz="2200" b="1" spc="5" dirty="0">
                <a:solidFill>
                  <a:srgbClr val="297DC4"/>
                </a:solidFill>
                <a:latin typeface="Arial Unicode MS" panose="22635452340000000000" pitchFamily="2"/>
              </a:rPr>
              <a:t>BILANCIO anno 2021 </a:t>
            </a:r>
            <a:r>
              <a:rPr lang="it-IT" sz="2200" b="1" spc="-45" dirty="0">
                <a:solidFill>
                  <a:srgbClr val="297DC4"/>
                </a:solidFill>
                <a:latin typeface="Arial Unicode MS" panose="22635452340000000000" pitchFamily="2"/>
              </a:rPr>
              <a:t>confrontato con </a:t>
            </a:r>
            <a:r>
              <a:rPr lang="it-IT" sz="2200" b="1" dirty="0">
                <a:solidFill>
                  <a:srgbClr val="297DC4"/>
                </a:solidFill>
                <a:latin typeface="Arial Unicode MS" panose="22635452340000000000" pitchFamily="2"/>
              </a:rPr>
              <a:t>BILANCIO anno 2020  </a:t>
            </a:r>
          </a:p>
          <a:p>
            <a:pPr marL="0" marR="0" indent="0" algn="ctr">
              <a:lnSpc>
                <a:spcPts val="2800"/>
              </a:lnSpc>
              <a:spcAft>
                <a:spcPts val="0"/>
              </a:spcAft>
            </a:pPr>
            <a:endParaRPr lang="it-IT" sz="2200" b="1" dirty="0">
              <a:solidFill>
                <a:srgbClr val="297DC4"/>
              </a:solidFill>
              <a:latin typeface="Arial Unicode MS" panose="22635452340000000000" pitchFamily="2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B32061E-432B-4A43-852B-2B9235FDA2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07216" y="539477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 err="1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GeIsia</a:t>
            </a:r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Ambiente - Dati patrimoniali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66D4CBB-5CAE-41E2-BFFE-2DF55B3969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65D5673-D183-4972-AA20-78A859F7E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165" y="1178589"/>
            <a:ext cx="630555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8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Posizione finanziaria netta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3A210C3-8502-4518-83E2-FB242C5F671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C7C8432-0B96-4FE6-A245-A0791A1020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046" y="1979637"/>
            <a:ext cx="7408339" cy="31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1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173" name="Segnaposto testo 172"/>
          <p:cNvSpPr>
            <a:spLocks noGrp="1"/>
          </p:cNvSpPr>
          <p:nvPr>
            <p:ph type="body" idx="10"/>
          </p:nvPr>
        </p:nvSpPr>
        <p:spPr>
          <a:xfrm>
            <a:off x="1027014" y="3131765"/>
            <a:ext cx="8763000" cy="64807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0" marR="0" indent="0" algn="ctr">
              <a:lnSpc>
                <a:spcPts val="5600"/>
              </a:lnSpc>
              <a:spcAft>
                <a:spcPts val="15940"/>
              </a:spcAft>
            </a:pPr>
            <a:r>
              <a:rPr lang="it-IT" sz="2800" b="1" spc="-235" dirty="0">
                <a:solidFill>
                  <a:srgbClr val="297DC4"/>
                </a:solidFill>
                <a:latin typeface="Arial Unicode MS" panose="22635452340000000000" pitchFamily="2"/>
              </a:rPr>
              <a:t>Investimenti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5D9322-3DA0-4A88-8D01-A9E5535D0BC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Investimenti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F08CD7E-A11D-4542-8935-19634475C6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7F3B4DB-489A-4B92-A821-98BC99373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174" y="1745120"/>
            <a:ext cx="5673729" cy="40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1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197" name="Segnaposto testo 196"/>
          <p:cNvSpPr>
            <a:spLocks noGrp="1"/>
          </p:cNvSpPr>
          <p:nvPr>
            <p:ph type="body" idx="10"/>
          </p:nvPr>
        </p:nvSpPr>
        <p:spPr>
          <a:xfrm>
            <a:off x="770890" y="3203773"/>
            <a:ext cx="5584716" cy="7200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3840480" marR="0" indent="0" algn="l">
              <a:lnSpc>
                <a:spcPts val="5600"/>
              </a:lnSpc>
              <a:spcAft>
                <a:spcPts val="15965"/>
              </a:spcAft>
            </a:pPr>
            <a:r>
              <a:rPr lang="it-IT" sz="2800" b="1" spc="-95" dirty="0">
                <a:solidFill>
                  <a:srgbClr val="297DC4"/>
                </a:solidFill>
                <a:latin typeface="Arial Unicode MS" panose="22635452340000000000" pitchFamily="2"/>
              </a:rPr>
              <a:t>Personale</a:t>
            </a:r>
            <a:r>
              <a:rPr lang="it-IT" sz="3200" b="1" spc="-95" dirty="0">
                <a:solidFill>
                  <a:srgbClr val="297DC4"/>
                </a:solidFill>
                <a:latin typeface="Arial Unicode MS" panose="22635452340000000000" pitchFamily="2"/>
              </a:rPr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F4B6ECF-6CCB-444D-A32E-C20C477DEC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Personale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0C60A75-ECC8-4BF6-A6A2-D5AE71D2444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610FF76-45C6-4050-8C04-901EAC51BB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166" y="1306824"/>
            <a:ext cx="5648325" cy="22955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6DA6BB9-23C0-4F55-9F6C-4C2BE838E0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9497" y="3779837"/>
            <a:ext cx="641032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6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8" name="Segnaposto testo 196"/>
          <p:cNvSpPr>
            <a:spLocks noGrp="1"/>
          </p:cNvSpPr>
          <p:nvPr>
            <p:ph type="body" idx="10"/>
          </p:nvPr>
        </p:nvSpPr>
        <p:spPr>
          <a:xfrm>
            <a:off x="1099022" y="3204210"/>
            <a:ext cx="8313583" cy="575628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1435" rIns="0" bIns="0" anchor="t"/>
          <a:lstStyle/>
          <a:p>
            <a:pPr marL="3840480" marR="0" indent="0" algn="l">
              <a:lnSpc>
                <a:spcPts val="5600"/>
              </a:lnSpc>
              <a:spcAft>
                <a:spcPts val="15965"/>
              </a:spcAft>
            </a:pPr>
            <a:r>
              <a:rPr lang="it-IT" sz="2800" b="1" spc="-95" dirty="0">
                <a:solidFill>
                  <a:srgbClr val="297DC4"/>
                </a:solidFill>
                <a:latin typeface="Arial Unicode MS" panose="22635452340000000000" pitchFamily="2"/>
              </a:rPr>
              <a:t>Indici</a:t>
            </a:r>
            <a:r>
              <a:rPr lang="it-IT" sz="3200" b="1" spc="-95" dirty="0">
                <a:solidFill>
                  <a:srgbClr val="297DC4"/>
                </a:solidFill>
                <a:latin typeface="Arial Unicode MS" panose="22635452340000000000" pitchFamily="2"/>
              </a:rPr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68A8FD6-EBF2-4525-A0BA-12E73E4F7C4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F9C17B59-ECD6-4932-82ED-DEF6FF00F97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13740" y="469900"/>
            <a:ext cx="7772400" cy="56642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Indici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BD36709-CE89-4767-95DD-20FC74D20B1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5C90080-9A74-4ECC-B949-EDE36354C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4962" y="1470039"/>
            <a:ext cx="6276975" cy="21621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E9DD936-3FF6-41D2-BEE0-96A62CE00D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4962" y="3837305"/>
            <a:ext cx="63246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46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E21ED945-1A78-4CF0-AE47-00BEB607A63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13740" y="469900"/>
            <a:ext cx="7772400" cy="56642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Indici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BE8F761-6113-4107-B02A-75D17102BD6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34FBE38E-6936-4306-A715-8532D2F086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134" y="1888010"/>
            <a:ext cx="6421710" cy="37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4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6DCAD62D-F515-4E95-8AAE-2915A9C355F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13740" y="469900"/>
            <a:ext cx="7772400" cy="56642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Indici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395E86-BF79-4BAE-80A3-80D11D838F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36BF741F-5044-457F-ABAE-9C465AF1DC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0621" y="1187549"/>
            <a:ext cx="6400800" cy="27908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EEC927DF-1847-4231-A7AA-EB97C5EAB2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0621" y="3980209"/>
            <a:ext cx="63341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8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>
          <a:xfrm>
            <a:off x="794728" y="471785"/>
            <a:ext cx="6681212" cy="56642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Organi societari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538633F-71DC-47B2-A2A9-C02D827FECD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CE2A6C2-1DDF-4429-A157-58CCF9EE9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046" y="1259557"/>
            <a:ext cx="6838950" cy="55911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483398" y="3347789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Dividendi</a:t>
            </a:r>
            <a:endParaRPr lang="it-IT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1D6A96F-53A2-4AD3-8041-8B5699DD133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428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8" name="Segnaposto testo 1"/>
          <p:cNvSpPr>
            <a:spLocks noGrp="1"/>
          </p:cNvSpPr>
          <p:nvPr>
            <p:ph type="body" idx="10"/>
          </p:nvPr>
        </p:nvSpPr>
        <p:spPr>
          <a:xfrm>
            <a:off x="669926" y="527894"/>
            <a:ext cx="7772400" cy="4606081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Proposta destinazione risultato 2021</a:t>
            </a:r>
          </a:p>
        </p:txBody>
      </p:sp>
      <p:sp>
        <p:nvSpPr>
          <p:cNvPr id="64" name="Rettangolo 9">
            <a:extLst>
              <a:ext uri="{FF2B5EF4-FFF2-40B4-BE49-F238E27FC236}">
                <a16:creationId xmlns:a16="http://schemas.microsoft.com/office/drawing/2014/main" id="{8118238A-91A4-4095-A79E-68F002EA2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66" y="2120081"/>
            <a:ext cx="7905750" cy="123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Bilancio di esercizio della società al 31 dicembre 2021 presenta un utile pari a Euro 2.270.279,00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proposta di destinazione dell’utile netto è la seguente:</a:t>
            </a:r>
            <a:endParaRPr lang="it-IT" alt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85AF9EA-74B1-4031-9F38-43E7442A3505}"/>
              </a:ext>
            </a:extLst>
          </p:cNvPr>
          <p:cNvSpPr txBox="1"/>
          <p:nvPr/>
        </p:nvSpPr>
        <p:spPr>
          <a:xfrm>
            <a:off x="1243038" y="3351700"/>
            <a:ext cx="7678929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b="1" dirty="0"/>
              <a:t>Destinare a riserva legale		euro		    113.514,00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b="1" dirty="0"/>
              <a:t>Destinare a riserva straordinaria	euro		      56.765,00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b="1" dirty="0"/>
              <a:t>Distribuire un dividendo pari a 	euro		1.135.140,00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b="1" dirty="0"/>
              <a:t>Riportare a nuovo utile pari a 	euro		   964.860,00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A961E1A-0878-45F8-BB97-E4183B212AC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14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Dati quantitativi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360BC3C-139D-408D-8319-42943044EF1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67B5DA1F-DE2B-4E0D-B25F-B699FCD6F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134" y="1740192"/>
            <a:ext cx="6183585" cy="38922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>
          <a:xfrm>
            <a:off x="522958" y="469900"/>
            <a:ext cx="9577064" cy="56642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Risultati della raccolta differenziata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E474D25-9281-4316-8022-E16DF536C8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E0B5E1D4-C799-406A-BF02-B219FC837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143" y="2056254"/>
            <a:ext cx="6144914" cy="334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0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Servizi al cittadino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55F624C-8279-45E8-A5E5-A4DBAD2DDEC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B9DD2D9-DD13-49F3-8B54-D1CADF2BEA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030" y="2493962"/>
            <a:ext cx="78676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6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Le sedi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A3BAFE9-7345-42D0-B069-509671B3C6B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A52CE0E-DB9D-41E7-89AF-866EAB549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005" y="1682115"/>
            <a:ext cx="7420297" cy="43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.jpg">
            <a:extLst>
              <a:ext uri="{FF2B5EF4-FFF2-40B4-BE49-F238E27FC236}">
                <a16:creationId xmlns:a16="http://schemas.microsoft.com/office/drawing/2014/main" id="{2221ABFD-2A47-4FE1-88B6-DB2F3514713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10" name="Segnaposto testo 1">
            <a:extLst>
              <a:ext uri="{FF2B5EF4-FFF2-40B4-BE49-F238E27FC236}">
                <a16:creationId xmlns:a16="http://schemas.microsoft.com/office/drawing/2014/main" id="{B72E182C-1663-4CBF-9094-6BF9F482AFD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13740" y="343117"/>
            <a:ext cx="7772400" cy="566420"/>
          </a:xfrm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Le sedi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132F00A-FA01-42F0-BC6D-8AC353E3AB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20BAF6D-51A6-40DF-A3C0-7FE001D15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014" y="1835621"/>
            <a:ext cx="6947877" cy="256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9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603078" y="2843733"/>
            <a:ext cx="7034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dati economico patrimoniali finanziari fondamentali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1E253E2-8BA7-4B33-B54D-D87E60DE7F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70890" y="1036320"/>
            <a:ext cx="7711440" cy="79375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Gelsia Ambiente - Dati economici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6A147D8-D69C-41E1-95F6-B411C7A91A4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t="36079" r="64235" b="5083"/>
          <a:stretch>
            <a:fillRect/>
          </a:stretch>
        </p:blipFill>
        <p:spPr bwMode="auto">
          <a:xfrm>
            <a:off x="8299822" y="6228109"/>
            <a:ext cx="202882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65333DA2-5A9C-4D97-A8A7-5BDE485601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089" y="1521154"/>
            <a:ext cx="6916241" cy="451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90451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163</Words>
  <Application>Microsoft Office PowerPoint</Application>
  <PresentationFormat>Personalizzato</PresentationFormat>
  <Paragraphs>27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Arial Rounded MT Bold</vt:lpstr>
      <vt:lpstr>Arial Unicode MS</vt:lpstr>
      <vt:lpstr>Calibri</vt:lpstr>
      <vt:lpstr/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Gilberto Gambarini</dc:creator>
  <cp:lastModifiedBy>Maria Elena Sironi</cp:lastModifiedBy>
  <cp:revision>81</cp:revision>
  <cp:lastPrinted>2018-06-06T14:27:47Z</cp:lastPrinted>
  <dcterms:modified xsi:type="dcterms:W3CDTF">2022-05-03T08:17:39Z</dcterms:modified>
</cp:coreProperties>
</file>