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8" r:id="rId2"/>
  </p:sldMasterIdLst>
  <p:notesMasterIdLst>
    <p:notesMasterId r:id="rId24"/>
  </p:notesMasterIdLst>
  <p:handoutMasterIdLst>
    <p:handoutMasterId r:id="rId25"/>
  </p:handoutMasterIdLst>
  <p:sldIdLst>
    <p:sldId id="256" r:id="rId3"/>
    <p:sldId id="257" r:id="rId4"/>
    <p:sldId id="259" r:id="rId5"/>
    <p:sldId id="277" r:id="rId6"/>
    <p:sldId id="285" r:id="rId7"/>
    <p:sldId id="280" r:id="rId8"/>
    <p:sldId id="298" r:id="rId9"/>
    <p:sldId id="262" r:id="rId10"/>
    <p:sldId id="281" r:id="rId11"/>
    <p:sldId id="286" r:id="rId12"/>
    <p:sldId id="282" r:id="rId13"/>
    <p:sldId id="270" r:id="rId14"/>
    <p:sldId id="283" r:id="rId15"/>
    <p:sldId id="272" r:id="rId16"/>
    <p:sldId id="284" r:id="rId17"/>
    <p:sldId id="274" r:id="rId18"/>
    <p:sldId id="293" r:id="rId19"/>
    <p:sldId id="294" r:id="rId20"/>
    <p:sldId id="295" r:id="rId21"/>
    <p:sldId id="289" r:id="rId22"/>
    <p:sldId id="296" r:id="rId23"/>
  </p:sldIdLst>
  <p:sldSz cx="10694988" cy="7559675"/>
  <p:notesSz cx="6811963" cy="99425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710" autoAdjust="0"/>
    <p:restoredTop sz="94660"/>
  </p:normalViewPr>
  <p:slideViewPr>
    <p:cSldViewPr>
      <p:cViewPr varScale="1">
        <p:scale>
          <a:sx n="100" d="100"/>
          <a:sy n="100" d="100"/>
        </p:scale>
        <p:origin x="2028" y="90"/>
      </p:cViewPr>
      <p:guideLst>
        <p:guide orient="horz" pos="2381"/>
        <p:guide pos="336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E5942182-9BEA-4A88-9D0C-B544D8F525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4F2FE7D-3C4F-4CB2-ACC2-63D5F86E632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9213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05E6AB-C2E3-4AD7-BBAB-5B539D8A304D}" type="datetimeFigureOut">
              <a:rPr lang="it-IT" smtClean="0"/>
              <a:t>03/05/2022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459A65A-251A-4A9A-A80B-4D75BF8F7C2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B4B998E-0116-44DA-A678-E9BAF2AE9E8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9213" y="9444038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12BE84-EE90-4370-BA59-75775EE1CE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6803475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9213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72070F-A8DB-4D0E-9A18-FB619B980202}" type="datetimeFigureOut">
              <a:rPr lang="it-IT" smtClean="0"/>
              <a:t>03/05/2022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031875" y="1243013"/>
            <a:ext cx="4748213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1038" y="4784725"/>
            <a:ext cx="5449887" cy="3914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9213" y="9444038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97B517-A6E2-4AEF-8F87-E18D778A0E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5685468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testo 5"/>
          <p:cNvSpPr>
            <a:spLocks noGrp="1"/>
          </p:cNvSpPr>
          <p:nvPr>
            <p:ph type="body" idx="10"/>
          </p:nvPr>
        </p:nvSpPr>
        <p:spPr>
          <a:xfrm>
            <a:off x="2670175" y="5065395"/>
            <a:ext cx="2983865" cy="154368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4945" rIns="0" bIns="0" anchor="t"/>
          <a:lstStyle/>
          <a:p>
            <a:pPr marL="0" marR="0" indent="0" algn="just">
              <a:lnSpc>
                <a:spcPts val="2800"/>
              </a:lnSpc>
              <a:spcAft>
                <a:spcPts val="0"/>
              </a:spcAft>
            </a:pPr>
            <a:r>
              <a:rPr lang="it-IT" sz="2250" b="1" spc="-65">
                <a:solidFill>
                  <a:srgbClr val="297DC4"/>
                </a:solidFill>
                <a:latin typeface="Arial Unicode MS" panose="22635452340000000000" pitchFamily="2"/>
              </a:rPr>
              <a:t>QUADRO SINTETICO </a:t>
            </a:r>
          </a:p>
          <a:p>
            <a:pPr marL="320040" marR="0" indent="0" algn="just">
              <a:lnSpc>
                <a:spcPts val="28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2250" b="1" spc="5">
                <a:solidFill>
                  <a:srgbClr val="297DC4"/>
                </a:solidFill>
                <a:latin typeface="Arial Unicode MS" panose="22635452340000000000" pitchFamily="2"/>
              </a:rPr>
              <a:t>BILANCIO 2014 </a:t>
            </a:r>
          </a:p>
          <a:p>
            <a:pPr marL="320040" marR="0" indent="0" algn="just">
              <a:lnSpc>
                <a:spcPts val="23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2250" b="1" spc="-45">
                <a:solidFill>
                  <a:srgbClr val="297DC4"/>
                </a:solidFill>
                <a:latin typeface="Arial Unicode MS" panose="22635452340000000000" pitchFamily="2"/>
              </a:rPr>
              <a:t>CONFRONTATO </a:t>
            </a:r>
          </a:p>
          <a:p>
            <a:pPr marL="0" marR="0" indent="0" algn="just">
              <a:lnSpc>
                <a:spcPts val="23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2250" b="1">
                <a:solidFill>
                  <a:srgbClr val="297DC4"/>
                </a:solidFill>
                <a:latin typeface="Arial Unicode MS" panose="22635452340000000000" pitchFamily="2"/>
              </a:rPr>
              <a:t>CON BILANCIO 2013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1_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egnaposto testo 42"/>
          <p:cNvSpPr>
            <a:spLocks noGrp="1"/>
          </p:cNvSpPr>
          <p:nvPr>
            <p:ph type="body" idx="10"/>
          </p:nvPr>
        </p:nvSpPr>
        <p:spPr>
          <a:xfrm>
            <a:off x="713740" y="469900"/>
            <a:ext cx="7772400" cy="5664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9530" rIns="0" bIns="0" anchor="t"/>
          <a:lstStyle/>
          <a:p>
            <a:pPr marL="0" marR="0" indent="0" algn="ctr">
              <a:lnSpc>
                <a:spcPts val="3900"/>
              </a:lnSpc>
              <a:spcAft>
                <a:spcPts val="0"/>
              </a:spcAft>
            </a:pPr>
            <a:r>
              <a:rPr lang="it-IT" sz="2450" b="1" spc="-204">
                <a:solidFill>
                  <a:srgbClr val="297DC4"/>
                </a:solidFill>
                <a:latin typeface="Arial Unicode MS" panose="22635452340000000000" pitchFamily="2"/>
              </a:rPr>
              <a:t>I dati quantitativi – i risultati della differenziata </a:t>
            </a:r>
          </a:p>
        </p:txBody>
      </p:sp>
    </p:spTree>
    <p:extLst>
      <p:ext uri="{BB962C8B-B14F-4D97-AF65-F5344CB8AC3E}">
        <p14:creationId xmlns:p14="http://schemas.microsoft.com/office/powerpoint/2010/main" val="1186129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1_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egnaposto testo 73"/>
          <p:cNvSpPr>
            <a:spLocks noGrp="1"/>
          </p:cNvSpPr>
          <p:nvPr>
            <p:ph type="body" idx="10"/>
          </p:nvPr>
        </p:nvSpPr>
        <p:spPr>
          <a:xfrm>
            <a:off x="1040765" y="3407410"/>
            <a:ext cx="8318500" cy="283464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4450" rIns="0" bIns="0" anchor="t"/>
          <a:lstStyle/>
          <a:p>
            <a:pPr marL="0" marR="0" indent="0" algn="ctr">
              <a:lnSpc>
                <a:spcPts val="3400"/>
              </a:lnSpc>
              <a:spcAft>
                <a:spcPts val="0"/>
              </a:spcAft>
            </a:pPr>
            <a:r>
              <a:rPr lang="it-IT" sz="2450" b="1" spc="-195">
                <a:solidFill>
                  <a:srgbClr val="297DC4"/>
                </a:solidFill>
                <a:latin typeface="Arial Unicode MS" panose="22635452340000000000" pitchFamily="2"/>
              </a:rPr>
              <a:t>I dati economici patrimoniali </a:t>
            </a:r>
          </a:p>
          <a:p>
            <a:pPr marL="0" marR="0" indent="0" algn="ctr">
              <a:lnSpc>
                <a:spcPts val="3400"/>
              </a:lnSpc>
              <a:spcBef>
                <a:spcPts val="0"/>
              </a:spcBef>
              <a:spcAft>
                <a:spcPts val="14740"/>
              </a:spcAft>
            </a:pPr>
            <a:r>
              <a:rPr lang="it-IT" sz="2450" b="1" spc="-220">
                <a:solidFill>
                  <a:srgbClr val="297DC4"/>
                </a:solidFill>
                <a:latin typeface="Arial Unicode MS" panose="22635452340000000000" pitchFamily="2"/>
              </a:rPr>
              <a:t>finanziari fondamentali </a:t>
            </a:r>
          </a:p>
        </p:txBody>
      </p:sp>
    </p:spTree>
    <p:extLst>
      <p:ext uri="{BB962C8B-B14F-4D97-AF65-F5344CB8AC3E}">
        <p14:creationId xmlns:p14="http://schemas.microsoft.com/office/powerpoint/2010/main" val="35780098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1_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egnaposto testo 172"/>
          <p:cNvSpPr>
            <a:spLocks noGrp="1"/>
          </p:cNvSpPr>
          <p:nvPr>
            <p:ph type="body" idx="10"/>
          </p:nvPr>
        </p:nvSpPr>
        <p:spPr>
          <a:xfrm>
            <a:off x="974090" y="3412490"/>
            <a:ext cx="8763000" cy="282956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1435" rIns="0" bIns="0" anchor="t"/>
          <a:lstStyle/>
          <a:p>
            <a:pPr marL="0" marR="0" indent="0" algn="ctr">
              <a:lnSpc>
                <a:spcPts val="5600"/>
              </a:lnSpc>
              <a:spcAft>
                <a:spcPts val="15940"/>
              </a:spcAft>
            </a:pPr>
            <a:r>
              <a:rPr lang="it-IT" sz="3200" b="1" spc="-235">
                <a:solidFill>
                  <a:srgbClr val="297DC4"/>
                </a:solidFill>
                <a:latin typeface="Arial Unicode MS" panose="22635452340000000000" pitchFamily="2"/>
              </a:rPr>
              <a:t>Investimenti </a:t>
            </a:r>
          </a:p>
        </p:txBody>
      </p:sp>
    </p:spTree>
    <p:extLst>
      <p:ext uri="{BB962C8B-B14F-4D97-AF65-F5344CB8AC3E}">
        <p14:creationId xmlns:p14="http://schemas.microsoft.com/office/powerpoint/2010/main" val="36822836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1_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egnaposto testo 196"/>
          <p:cNvSpPr>
            <a:spLocks noGrp="1"/>
          </p:cNvSpPr>
          <p:nvPr>
            <p:ph type="body" idx="10"/>
          </p:nvPr>
        </p:nvSpPr>
        <p:spPr>
          <a:xfrm>
            <a:off x="740410" y="3409315"/>
            <a:ext cx="8679815" cy="283273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1435" rIns="0" bIns="0" anchor="t"/>
          <a:lstStyle/>
          <a:p>
            <a:pPr marL="3840480" marR="0" indent="0" algn="l">
              <a:lnSpc>
                <a:spcPts val="5600"/>
              </a:lnSpc>
              <a:spcAft>
                <a:spcPts val="15965"/>
              </a:spcAft>
            </a:pPr>
            <a:r>
              <a:rPr lang="it-IT" sz="3200" b="1" spc="-95">
                <a:solidFill>
                  <a:srgbClr val="297DC4"/>
                </a:solidFill>
                <a:latin typeface="Arial Unicode MS" panose="22635452340000000000" pitchFamily="2"/>
              </a:rPr>
              <a:t>Personale </a:t>
            </a:r>
          </a:p>
        </p:txBody>
      </p:sp>
    </p:spTree>
    <p:extLst>
      <p:ext uri="{BB962C8B-B14F-4D97-AF65-F5344CB8AC3E}">
        <p14:creationId xmlns:p14="http://schemas.microsoft.com/office/powerpoint/2010/main" val="24332859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1_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egnaposto testo 221"/>
          <p:cNvSpPr>
            <a:spLocks noGrp="1"/>
          </p:cNvSpPr>
          <p:nvPr>
            <p:ph type="body" idx="10"/>
          </p:nvPr>
        </p:nvSpPr>
        <p:spPr>
          <a:xfrm>
            <a:off x="651510" y="3204210"/>
            <a:ext cx="8761095" cy="303784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7150" rIns="0" bIns="0" anchor="t"/>
          <a:lstStyle/>
          <a:p>
            <a:pPr marL="3840480" marR="0" indent="0" algn="l">
              <a:lnSpc>
                <a:spcPts val="5700"/>
              </a:lnSpc>
              <a:spcAft>
                <a:spcPts val="17485"/>
              </a:spcAft>
            </a:pPr>
            <a:r>
              <a:rPr lang="it-IT" sz="3250" b="1" spc="-445">
                <a:solidFill>
                  <a:srgbClr val="297DC4"/>
                </a:solidFill>
                <a:latin typeface="Arial Unicode MS" panose="22635452340000000000" pitchFamily="2"/>
              </a:rPr>
              <a:t>Dividendi </a:t>
            </a:r>
          </a:p>
        </p:txBody>
      </p:sp>
    </p:spTree>
    <p:extLst>
      <p:ext uri="{BB962C8B-B14F-4D97-AF65-F5344CB8AC3E}">
        <p14:creationId xmlns:p14="http://schemas.microsoft.com/office/powerpoint/2010/main" val="2610686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esto 8"/>
          <p:cNvSpPr>
            <a:spLocks noGrp="1"/>
          </p:cNvSpPr>
          <p:nvPr>
            <p:ph type="body" idx="10"/>
          </p:nvPr>
        </p:nvSpPr>
        <p:spPr>
          <a:xfrm>
            <a:off x="1258570" y="469900"/>
            <a:ext cx="2768600" cy="5664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9530" rIns="0" bIns="0" anchor="t"/>
          <a:lstStyle/>
          <a:p>
            <a:pPr marL="0" marR="0" indent="0" algn="l">
              <a:lnSpc>
                <a:spcPts val="3900"/>
              </a:lnSpc>
              <a:spcAft>
                <a:spcPts val="0"/>
              </a:spcAft>
            </a:pPr>
            <a:r>
              <a:rPr lang="it-IT" sz="2450" b="1" spc="-250">
                <a:solidFill>
                  <a:srgbClr val="297DC4"/>
                </a:solidFill>
                <a:latin typeface="Arial Unicode MS" panose="22635452340000000000" pitchFamily="2"/>
              </a:rPr>
              <a:t>Gli organi societari </a:t>
            </a:r>
          </a:p>
        </p:txBody>
      </p:sp>
      <p:sp>
        <p:nvSpPr>
          <p:cNvPr id="12" name="Segnaposto testo 11"/>
          <p:cNvSpPr>
            <a:spLocks noGrp="1"/>
          </p:cNvSpPr>
          <p:nvPr>
            <p:ph type="body" idx="10"/>
          </p:nvPr>
        </p:nvSpPr>
        <p:spPr>
          <a:xfrm>
            <a:off x="770890" y="1325880"/>
            <a:ext cx="7772400" cy="470598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594360" marR="0" indent="0" algn="just">
              <a:lnSpc>
                <a:spcPts val="1700"/>
              </a:lnSpc>
              <a:spcAft>
                <a:spcPts val="0"/>
              </a:spcAft>
            </a:pPr>
            <a:r>
              <a:rPr lang="it-IT" sz="1550" b="1" u="sng" spc="-15">
                <a:solidFill>
                  <a:srgbClr val="000000"/>
                </a:solidFill>
                <a:latin typeface="Arial Rounded MT Bold" panose="22635452340000000000" pitchFamily="1"/>
              </a:rPr>
              <a:t>CONSIGLIO DI AMMINISTRAZIONE  </a:t>
            </a:r>
          </a:p>
          <a:p>
            <a:pPr marL="1828800" marR="0" indent="0" algn="just">
              <a:lnSpc>
                <a:spcPts val="1800"/>
              </a:lnSpc>
              <a:spcBef>
                <a:spcPts val="2935"/>
              </a:spcBef>
              <a:spcAft>
                <a:spcPts val="0"/>
              </a:spcAft>
              <a:tabLst>
                <a:tab pos="3749040" algn="l"/>
              </a:tabLst>
            </a:pPr>
            <a:r>
              <a:rPr lang="it-IT" sz="1550" b="1">
                <a:solidFill>
                  <a:srgbClr val="000000"/>
                </a:solidFill>
                <a:latin typeface="Arial Rounded MT Bold" panose="22635452340000000000" pitchFamily="1"/>
              </a:rPr>
              <a:t>Presidente </a:t>
            </a:r>
            <a:r>
              <a:rPr lang="it-IT" sz="1550">
                <a:solidFill>
                  <a:srgbClr val="000000"/>
                </a:solidFill>
                <a:latin typeface="Arial" panose="22635452340000000000" pitchFamily="2"/>
              </a:rPr>
              <a:t>Massimo Borgato </a:t>
            </a:r>
          </a:p>
          <a:p>
            <a:pPr marL="1828800" marR="0" indent="0" algn="just">
              <a:lnSpc>
                <a:spcPts val="1800"/>
              </a:lnSpc>
              <a:spcBef>
                <a:spcPts val="435"/>
              </a:spcBef>
              <a:spcAft>
                <a:spcPts val="0"/>
              </a:spcAft>
              <a:tabLst>
                <a:tab pos="3749040" algn="l"/>
              </a:tabLst>
            </a:pPr>
            <a:r>
              <a:rPr lang="it-IT" sz="1550" b="1">
                <a:solidFill>
                  <a:srgbClr val="000000"/>
                </a:solidFill>
                <a:latin typeface="Arial Rounded MT Bold" panose="22635452340000000000" pitchFamily="1"/>
              </a:rPr>
              <a:t>Consigliere </a:t>
            </a:r>
            <a:r>
              <a:rPr lang="it-IT" sz="1550">
                <a:solidFill>
                  <a:srgbClr val="000000"/>
                </a:solidFill>
                <a:latin typeface="Arial" panose="22635452340000000000" pitchFamily="2"/>
              </a:rPr>
              <a:t>Anna Maria Elli </a:t>
            </a:r>
          </a:p>
          <a:p>
            <a:pPr marL="1828800" marR="0" indent="0" algn="just">
              <a:lnSpc>
                <a:spcPts val="1800"/>
              </a:lnSpc>
              <a:spcBef>
                <a:spcPts val="455"/>
              </a:spcBef>
              <a:spcAft>
                <a:spcPts val="0"/>
              </a:spcAft>
              <a:tabLst>
                <a:tab pos="3749040" algn="l"/>
              </a:tabLst>
            </a:pPr>
            <a:r>
              <a:rPr lang="it-IT" sz="1550" b="1">
                <a:solidFill>
                  <a:srgbClr val="000000"/>
                </a:solidFill>
                <a:latin typeface="Arial Rounded MT Bold" panose="22635452340000000000" pitchFamily="1"/>
              </a:rPr>
              <a:t>Consigliere </a:t>
            </a:r>
            <a:r>
              <a:rPr lang="it-IT" sz="1550">
                <a:solidFill>
                  <a:srgbClr val="000000"/>
                </a:solidFill>
                <a:latin typeface="Arial" panose="22635452340000000000" pitchFamily="2"/>
              </a:rPr>
              <a:t>Antonio Capozza </a:t>
            </a:r>
          </a:p>
          <a:p>
            <a:pPr marL="1828800" marR="0" indent="0" algn="just">
              <a:lnSpc>
                <a:spcPts val="1800"/>
              </a:lnSpc>
              <a:spcBef>
                <a:spcPts val="435"/>
              </a:spcBef>
              <a:spcAft>
                <a:spcPts val="0"/>
              </a:spcAft>
              <a:tabLst>
                <a:tab pos="3749040" algn="l"/>
              </a:tabLst>
            </a:pPr>
            <a:r>
              <a:rPr lang="it-IT" sz="1550" b="1">
                <a:solidFill>
                  <a:srgbClr val="000000"/>
                </a:solidFill>
                <a:latin typeface="Arial Rounded MT Bold" panose="22635452340000000000" pitchFamily="1"/>
              </a:rPr>
              <a:t>Consigliere </a:t>
            </a:r>
            <a:r>
              <a:rPr lang="it-IT" sz="1550">
                <a:solidFill>
                  <a:srgbClr val="000000"/>
                </a:solidFill>
                <a:latin typeface="Arial" panose="22635452340000000000" pitchFamily="2"/>
              </a:rPr>
              <a:t>Simone Villa </a:t>
            </a:r>
          </a:p>
          <a:p>
            <a:pPr marL="1828800" marR="0" indent="0" algn="just">
              <a:lnSpc>
                <a:spcPts val="1800"/>
              </a:lnSpc>
              <a:spcBef>
                <a:spcPts val="435"/>
              </a:spcBef>
              <a:spcAft>
                <a:spcPts val="0"/>
              </a:spcAft>
              <a:tabLst>
                <a:tab pos="3749040" algn="l"/>
              </a:tabLst>
            </a:pPr>
            <a:r>
              <a:rPr lang="it-IT" sz="1550" b="1">
                <a:solidFill>
                  <a:srgbClr val="000000"/>
                </a:solidFill>
                <a:latin typeface="Arial Rounded MT Bold" panose="22635452340000000000" pitchFamily="1"/>
              </a:rPr>
              <a:t>Consigliere </a:t>
            </a:r>
            <a:r>
              <a:rPr lang="it-IT" sz="1550">
                <a:solidFill>
                  <a:srgbClr val="000000"/>
                </a:solidFill>
                <a:latin typeface="Arial" panose="22635452340000000000" pitchFamily="2"/>
              </a:rPr>
              <a:t>Marco Pellegrini </a:t>
            </a:r>
          </a:p>
          <a:p>
            <a:pPr marL="594360" marR="0" indent="0" algn="just">
              <a:lnSpc>
                <a:spcPts val="1700"/>
              </a:lnSpc>
              <a:spcBef>
                <a:spcPts val="1945"/>
              </a:spcBef>
              <a:spcAft>
                <a:spcPts val="0"/>
              </a:spcAft>
            </a:pPr>
            <a:r>
              <a:rPr lang="it-IT" sz="1550" b="1" u="sng" spc="-10">
                <a:solidFill>
                  <a:srgbClr val="000000"/>
                </a:solidFill>
                <a:latin typeface="Arial Rounded MT Bold" panose="22635452340000000000" pitchFamily="1"/>
              </a:rPr>
              <a:t>COLLEGIO SINDACALE </a:t>
            </a:r>
          </a:p>
          <a:p>
            <a:pPr marL="1828800" marR="0" indent="0" algn="just">
              <a:lnSpc>
                <a:spcPts val="1800"/>
              </a:lnSpc>
              <a:spcBef>
                <a:spcPts val="2890"/>
              </a:spcBef>
              <a:spcAft>
                <a:spcPts val="0"/>
              </a:spcAft>
              <a:tabLst>
                <a:tab pos="3749040" algn="l"/>
              </a:tabLst>
            </a:pPr>
            <a:r>
              <a:rPr lang="it-IT" sz="1550" b="1">
                <a:solidFill>
                  <a:srgbClr val="000000"/>
                </a:solidFill>
                <a:latin typeface="Arial Rounded MT Bold" panose="22635452340000000000" pitchFamily="1"/>
              </a:rPr>
              <a:t>Presidente </a:t>
            </a:r>
            <a:r>
              <a:rPr lang="it-IT" sz="1550">
                <a:solidFill>
                  <a:srgbClr val="000000"/>
                </a:solidFill>
                <a:latin typeface="Arial" panose="22635452340000000000" pitchFamily="2"/>
              </a:rPr>
              <a:t>Ivano Ottolini </a:t>
            </a:r>
          </a:p>
          <a:p>
            <a:pPr marL="1828800" marR="0" indent="0" algn="just">
              <a:lnSpc>
                <a:spcPts val="1800"/>
              </a:lnSpc>
              <a:spcBef>
                <a:spcPts val="310"/>
              </a:spcBef>
              <a:spcAft>
                <a:spcPts val="0"/>
              </a:spcAft>
              <a:tabLst>
                <a:tab pos="3749040" algn="l"/>
              </a:tabLst>
            </a:pPr>
            <a:r>
              <a:rPr lang="it-IT" sz="1550" b="1">
                <a:solidFill>
                  <a:srgbClr val="000000"/>
                </a:solidFill>
                <a:latin typeface="Arial Rounded MT Bold" panose="22635452340000000000" pitchFamily="1"/>
              </a:rPr>
              <a:t>Sindaco effettivo </a:t>
            </a:r>
            <a:r>
              <a:rPr lang="it-IT" sz="1550">
                <a:solidFill>
                  <a:srgbClr val="000000"/>
                </a:solidFill>
                <a:latin typeface="Arial" panose="22635452340000000000" pitchFamily="2"/>
              </a:rPr>
              <a:t>Giulio Centemero </a:t>
            </a:r>
          </a:p>
          <a:p>
            <a:pPr marL="1828800" marR="0" indent="0" algn="just">
              <a:lnSpc>
                <a:spcPts val="1800"/>
              </a:lnSpc>
              <a:spcBef>
                <a:spcPts val="290"/>
              </a:spcBef>
              <a:spcAft>
                <a:spcPts val="0"/>
              </a:spcAft>
              <a:tabLst>
                <a:tab pos="3749040" algn="l"/>
              </a:tabLst>
            </a:pPr>
            <a:r>
              <a:rPr lang="it-IT" sz="1550" b="1">
                <a:solidFill>
                  <a:srgbClr val="000000"/>
                </a:solidFill>
                <a:latin typeface="Arial Rounded MT Bold" panose="22635452340000000000" pitchFamily="1"/>
              </a:rPr>
              <a:t>Sindaco effettivo </a:t>
            </a:r>
            <a:r>
              <a:rPr lang="it-IT" sz="1550">
                <a:solidFill>
                  <a:srgbClr val="000000"/>
                </a:solidFill>
                <a:latin typeface="Arial" panose="22635452340000000000" pitchFamily="2"/>
              </a:rPr>
              <a:t>Maura Silva </a:t>
            </a:r>
          </a:p>
          <a:p>
            <a:pPr marL="685800" marR="0" indent="0" algn="just">
              <a:lnSpc>
                <a:spcPts val="1800"/>
              </a:lnSpc>
              <a:spcBef>
                <a:spcPts val="3450"/>
              </a:spcBef>
              <a:spcAft>
                <a:spcPts val="2790"/>
              </a:spcAft>
              <a:tabLst>
                <a:tab pos="3749040" algn="l"/>
              </a:tabLst>
            </a:pPr>
            <a:r>
              <a:rPr lang="it-IT" sz="1550" b="1" u="sng">
                <a:solidFill>
                  <a:srgbClr val="000000"/>
                </a:solidFill>
                <a:latin typeface="Arial Rounded MT Bold" panose="22635452340000000000" pitchFamily="1"/>
              </a:rPr>
              <a:t>REVISORE LEGALE</a:t>
            </a:r>
            <a:r>
              <a:rPr lang="it-IT" sz="100">
                <a:solidFill>
                  <a:srgbClr val="000000"/>
                </a:solidFill>
                <a:latin typeface="Arial" panose="22635452340000000000" pitchFamily="2"/>
              </a:rPr>
              <a:t> </a:t>
            </a:r>
            <a:r>
              <a:rPr lang="it-IT" sz="1550">
                <a:solidFill>
                  <a:srgbClr val="000000"/>
                </a:solidFill>
                <a:latin typeface="Arial" panose="22635452340000000000" pitchFamily="2"/>
              </a:rPr>
              <a:t>AGKNSERCA 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egnaposto testo 42"/>
          <p:cNvSpPr>
            <a:spLocks noGrp="1"/>
          </p:cNvSpPr>
          <p:nvPr>
            <p:ph type="body" idx="10"/>
          </p:nvPr>
        </p:nvSpPr>
        <p:spPr>
          <a:xfrm>
            <a:off x="713740" y="469900"/>
            <a:ext cx="7772400" cy="5664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9530" rIns="0" bIns="0" anchor="t"/>
          <a:lstStyle/>
          <a:p>
            <a:pPr marL="0" marR="0" indent="0" algn="ctr">
              <a:lnSpc>
                <a:spcPts val="3900"/>
              </a:lnSpc>
              <a:spcAft>
                <a:spcPts val="0"/>
              </a:spcAft>
            </a:pPr>
            <a:r>
              <a:rPr lang="it-IT" sz="2450" b="1" spc="-204">
                <a:solidFill>
                  <a:srgbClr val="297DC4"/>
                </a:solidFill>
                <a:latin typeface="Arial Unicode MS" panose="22635452340000000000" pitchFamily="2"/>
              </a:rPr>
              <a:t>I dati quantitativi – i risultati della differenziata 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egnaposto testo 73"/>
          <p:cNvSpPr>
            <a:spLocks noGrp="1"/>
          </p:cNvSpPr>
          <p:nvPr>
            <p:ph type="body" idx="10"/>
          </p:nvPr>
        </p:nvSpPr>
        <p:spPr>
          <a:xfrm>
            <a:off x="1040765" y="3407410"/>
            <a:ext cx="8318500" cy="283464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4450" rIns="0" bIns="0" anchor="t"/>
          <a:lstStyle/>
          <a:p>
            <a:pPr marL="0" marR="0" indent="0" algn="ctr">
              <a:lnSpc>
                <a:spcPts val="3400"/>
              </a:lnSpc>
              <a:spcAft>
                <a:spcPts val="0"/>
              </a:spcAft>
            </a:pPr>
            <a:r>
              <a:rPr lang="it-IT" sz="2450" b="1" spc="-195">
                <a:solidFill>
                  <a:srgbClr val="297DC4"/>
                </a:solidFill>
                <a:latin typeface="Arial Unicode MS" panose="22635452340000000000" pitchFamily="2"/>
              </a:rPr>
              <a:t>I dati economici patrimoniali </a:t>
            </a:r>
          </a:p>
          <a:p>
            <a:pPr marL="0" marR="0" indent="0" algn="ctr">
              <a:lnSpc>
                <a:spcPts val="3400"/>
              </a:lnSpc>
              <a:spcBef>
                <a:spcPts val="0"/>
              </a:spcBef>
              <a:spcAft>
                <a:spcPts val="14740"/>
              </a:spcAft>
            </a:pPr>
            <a:r>
              <a:rPr lang="it-IT" sz="2450" b="1" spc="-220">
                <a:solidFill>
                  <a:srgbClr val="297DC4"/>
                </a:solidFill>
                <a:latin typeface="Arial Unicode MS" panose="22635452340000000000" pitchFamily="2"/>
              </a:rPr>
              <a:t>finanziari fondamentali 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egnaposto testo 172"/>
          <p:cNvSpPr>
            <a:spLocks noGrp="1"/>
          </p:cNvSpPr>
          <p:nvPr>
            <p:ph type="body" idx="10"/>
          </p:nvPr>
        </p:nvSpPr>
        <p:spPr>
          <a:xfrm>
            <a:off x="974090" y="3412490"/>
            <a:ext cx="8763000" cy="282956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1435" rIns="0" bIns="0" anchor="t"/>
          <a:lstStyle/>
          <a:p>
            <a:pPr marL="0" marR="0" indent="0" algn="ctr">
              <a:lnSpc>
                <a:spcPts val="5600"/>
              </a:lnSpc>
              <a:spcAft>
                <a:spcPts val="15940"/>
              </a:spcAft>
            </a:pPr>
            <a:r>
              <a:rPr lang="it-IT" sz="3200" b="1" spc="-235">
                <a:solidFill>
                  <a:srgbClr val="297DC4"/>
                </a:solidFill>
                <a:latin typeface="Arial Unicode MS" panose="22635452340000000000" pitchFamily="2"/>
              </a:rPr>
              <a:t>Investimenti 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egnaposto testo 196"/>
          <p:cNvSpPr>
            <a:spLocks noGrp="1"/>
          </p:cNvSpPr>
          <p:nvPr>
            <p:ph type="body" idx="10"/>
          </p:nvPr>
        </p:nvSpPr>
        <p:spPr>
          <a:xfrm>
            <a:off x="740410" y="3409315"/>
            <a:ext cx="8679815" cy="283273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1435" rIns="0" bIns="0" anchor="t"/>
          <a:lstStyle/>
          <a:p>
            <a:pPr marL="3840480" marR="0" indent="0" algn="l">
              <a:lnSpc>
                <a:spcPts val="5600"/>
              </a:lnSpc>
              <a:spcAft>
                <a:spcPts val="15965"/>
              </a:spcAft>
            </a:pPr>
            <a:r>
              <a:rPr lang="it-IT" sz="3200" b="1" spc="-95">
                <a:solidFill>
                  <a:srgbClr val="297DC4"/>
                </a:solidFill>
                <a:latin typeface="Arial Unicode MS" panose="22635452340000000000" pitchFamily="2"/>
              </a:rPr>
              <a:t>Personale 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egnaposto testo 221"/>
          <p:cNvSpPr>
            <a:spLocks noGrp="1"/>
          </p:cNvSpPr>
          <p:nvPr>
            <p:ph type="body" idx="10"/>
          </p:nvPr>
        </p:nvSpPr>
        <p:spPr>
          <a:xfrm>
            <a:off x="651510" y="3204210"/>
            <a:ext cx="8761095" cy="303784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7150" rIns="0" bIns="0" anchor="t"/>
          <a:lstStyle/>
          <a:p>
            <a:pPr marL="3840480" marR="0" indent="0" algn="l">
              <a:lnSpc>
                <a:spcPts val="5700"/>
              </a:lnSpc>
              <a:spcAft>
                <a:spcPts val="17485"/>
              </a:spcAft>
            </a:pPr>
            <a:r>
              <a:rPr lang="it-IT" sz="3250" b="1" spc="-445">
                <a:solidFill>
                  <a:srgbClr val="297DC4"/>
                </a:solidFill>
                <a:latin typeface="Arial Unicode MS" panose="22635452340000000000" pitchFamily="2"/>
              </a:rPr>
              <a:t>Dividendi 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testo 5"/>
          <p:cNvSpPr>
            <a:spLocks noGrp="1"/>
          </p:cNvSpPr>
          <p:nvPr>
            <p:ph type="body" idx="10"/>
          </p:nvPr>
        </p:nvSpPr>
        <p:spPr>
          <a:xfrm>
            <a:off x="2670175" y="5065395"/>
            <a:ext cx="2983865" cy="154368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4945" rIns="0" bIns="0" anchor="t"/>
          <a:lstStyle/>
          <a:p>
            <a:pPr marL="0" marR="0" indent="0" algn="just">
              <a:lnSpc>
                <a:spcPts val="2800"/>
              </a:lnSpc>
              <a:spcAft>
                <a:spcPts val="0"/>
              </a:spcAft>
            </a:pPr>
            <a:r>
              <a:rPr lang="it-IT" sz="2250" b="1" spc="-65">
                <a:solidFill>
                  <a:srgbClr val="297DC4"/>
                </a:solidFill>
                <a:latin typeface="Arial Unicode MS" panose="22635452340000000000" pitchFamily="2"/>
              </a:rPr>
              <a:t>QUADRO SINTETICO </a:t>
            </a:r>
          </a:p>
          <a:p>
            <a:pPr marL="320040" marR="0" indent="0" algn="just">
              <a:lnSpc>
                <a:spcPts val="28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2250" b="1" spc="5">
                <a:solidFill>
                  <a:srgbClr val="297DC4"/>
                </a:solidFill>
                <a:latin typeface="Arial Unicode MS" panose="22635452340000000000" pitchFamily="2"/>
              </a:rPr>
              <a:t>BILANCIO 2014 </a:t>
            </a:r>
          </a:p>
          <a:p>
            <a:pPr marL="320040" marR="0" indent="0" algn="just">
              <a:lnSpc>
                <a:spcPts val="23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2250" b="1" spc="-45">
                <a:solidFill>
                  <a:srgbClr val="297DC4"/>
                </a:solidFill>
                <a:latin typeface="Arial Unicode MS" panose="22635452340000000000" pitchFamily="2"/>
              </a:rPr>
              <a:t>CONFRONTATO </a:t>
            </a:r>
          </a:p>
          <a:p>
            <a:pPr marL="0" marR="0" indent="0" algn="just">
              <a:lnSpc>
                <a:spcPts val="23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2250" b="1">
                <a:solidFill>
                  <a:srgbClr val="297DC4"/>
                </a:solidFill>
                <a:latin typeface="Arial Unicode MS" panose="22635452340000000000" pitchFamily="2"/>
              </a:rPr>
              <a:t>CON BILANCIO 2013 </a:t>
            </a:r>
          </a:p>
        </p:txBody>
      </p:sp>
    </p:spTree>
    <p:extLst>
      <p:ext uri="{BB962C8B-B14F-4D97-AF65-F5344CB8AC3E}">
        <p14:creationId xmlns:p14="http://schemas.microsoft.com/office/powerpoint/2010/main" val="3099936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esto 8"/>
          <p:cNvSpPr>
            <a:spLocks noGrp="1"/>
          </p:cNvSpPr>
          <p:nvPr>
            <p:ph type="body" idx="10"/>
          </p:nvPr>
        </p:nvSpPr>
        <p:spPr>
          <a:xfrm>
            <a:off x="1258570" y="469900"/>
            <a:ext cx="2768600" cy="5664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9530" rIns="0" bIns="0" anchor="t"/>
          <a:lstStyle/>
          <a:p>
            <a:pPr marL="0" marR="0" indent="0" algn="l">
              <a:lnSpc>
                <a:spcPts val="3900"/>
              </a:lnSpc>
              <a:spcAft>
                <a:spcPts val="0"/>
              </a:spcAft>
            </a:pPr>
            <a:r>
              <a:rPr lang="it-IT" sz="2450" b="1" spc="-250">
                <a:solidFill>
                  <a:srgbClr val="297DC4"/>
                </a:solidFill>
                <a:latin typeface="Arial Unicode MS" panose="22635452340000000000" pitchFamily="2"/>
              </a:rPr>
              <a:t>Gli organi societari </a:t>
            </a:r>
          </a:p>
        </p:txBody>
      </p:sp>
      <p:sp>
        <p:nvSpPr>
          <p:cNvPr id="12" name="Segnaposto testo 11"/>
          <p:cNvSpPr>
            <a:spLocks noGrp="1"/>
          </p:cNvSpPr>
          <p:nvPr>
            <p:ph type="body" idx="10"/>
          </p:nvPr>
        </p:nvSpPr>
        <p:spPr>
          <a:xfrm>
            <a:off x="770890" y="1325880"/>
            <a:ext cx="7772400" cy="470598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594360" marR="0" indent="0" algn="just">
              <a:lnSpc>
                <a:spcPts val="1700"/>
              </a:lnSpc>
              <a:spcAft>
                <a:spcPts val="0"/>
              </a:spcAft>
            </a:pPr>
            <a:r>
              <a:rPr lang="it-IT" sz="1550" b="1" u="sng" spc="-15">
                <a:solidFill>
                  <a:srgbClr val="000000"/>
                </a:solidFill>
                <a:latin typeface="Arial Rounded MT Bold" panose="22635452340000000000" pitchFamily="1"/>
              </a:rPr>
              <a:t>CONSIGLIO DI AMMINISTRAZIONE  </a:t>
            </a:r>
          </a:p>
          <a:p>
            <a:pPr marL="1828800" marR="0" indent="0" algn="just">
              <a:lnSpc>
                <a:spcPts val="1800"/>
              </a:lnSpc>
              <a:spcBef>
                <a:spcPts val="2935"/>
              </a:spcBef>
              <a:spcAft>
                <a:spcPts val="0"/>
              </a:spcAft>
              <a:tabLst>
                <a:tab pos="3749040" algn="l"/>
              </a:tabLst>
            </a:pPr>
            <a:r>
              <a:rPr lang="it-IT" sz="1550" b="1">
                <a:solidFill>
                  <a:srgbClr val="000000"/>
                </a:solidFill>
                <a:latin typeface="Arial Rounded MT Bold" panose="22635452340000000000" pitchFamily="1"/>
              </a:rPr>
              <a:t>Presidente </a:t>
            </a:r>
            <a:r>
              <a:rPr lang="it-IT" sz="1550">
                <a:solidFill>
                  <a:srgbClr val="000000"/>
                </a:solidFill>
                <a:latin typeface="Arial" panose="22635452340000000000" pitchFamily="2"/>
              </a:rPr>
              <a:t>Massimo Borgato </a:t>
            </a:r>
          </a:p>
          <a:p>
            <a:pPr marL="1828800" marR="0" indent="0" algn="just">
              <a:lnSpc>
                <a:spcPts val="1800"/>
              </a:lnSpc>
              <a:spcBef>
                <a:spcPts val="435"/>
              </a:spcBef>
              <a:spcAft>
                <a:spcPts val="0"/>
              </a:spcAft>
              <a:tabLst>
                <a:tab pos="3749040" algn="l"/>
              </a:tabLst>
            </a:pPr>
            <a:r>
              <a:rPr lang="it-IT" sz="1550" b="1">
                <a:solidFill>
                  <a:srgbClr val="000000"/>
                </a:solidFill>
                <a:latin typeface="Arial Rounded MT Bold" panose="22635452340000000000" pitchFamily="1"/>
              </a:rPr>
              <a:t>Consigliere </a:t>
            </a:r>
            <a:r>
              <a:rPr lang="it-IT" sz="1550">
                <a:solidFill>
                  <a:srgbClr val="000000"/>
                </a:solidFill>
                <a:latin typeface="Arial" panose="22635452340000000000" pitchFamily="2"/>
              </a:rPr>
              <a:t>Anna Maria Elli </a:t>
            </a:r>
          </a:p>
          <a:p>
            <a:pPr marL="1828800" marR="0" indent="0" algn="just">
              <a:lnSpc>
                <a:spcPts val="1800"/>
              </a:lnSpc>
              <a:spcBef>
                <a:spcPts val="455"/>
              </a:spcBef>
              <a:spcAft>
                <a:spcPts val="0"/>
              </a:spcAft>
              <a:tabLst>
                <a:tab pos="3749040" algn="l"/>
              </a:tabLst>
            </a:pPr>
            <a:r>
              <a:rPr lang="it-IT" sz="1550" b="1">
                <a:solidFill>
                  <a:srgbClr val="000000"/>
                </a:solidFill>
                <a:latin typeface="Arial Rounded MT Bold" panose="22635452340000000000" pitchFamily="1"/>
              </a:rPr>
              <a:t>Consigliere </a:t>
            </a:r>
            <a:r>
              <a:rPr lang="it-IT" sz="1550">
                <a:solidFill>
                  <a:srgbClr val="000000"/>
                </a:solidFill>
                <a:latin typeface="Arial" panose="22635452340000000000" pitchFamily="2"/>
              </a:rPr>
              <a:t>Antonio Capozza </a:t>
            </a:r>
          </a:p>
          <a:p>
            <a:pPr marL="1828800" marR="0" indent="0" algn="just">
              <a:lnSpc>
                <a:spcPts val="1800"/>
              </a:lnSpc>
              <a:spcBef>
                <a:spcPts val="435"/>
              </a:spcBef>
              <a:spcAft>
                <a:spcPts val="0"/>
              </a:spcAft>
              <a:tabLst>
                <a:tab pos="3749040" algn="l"/>
              </a:tabLst>
            </a:pPr>
            <a:r>
              <a:rPr lang="it-IT" sz="1550" b="1">
                <a:solidFill>
                  <a:srgbClr val="000000"/>
                </a:solidFill>
                <a:latin typeface="Arial Rounded MT Bold" panose="22635452340000000000" pitchFamily="1"/>
              </a:rPr>
              <a:t>Consigliere </a:t>
            </a:r>
            <a:r>
              <a:rPr lang="it-IT" sz="1550">
                <a:solidFill>
                  <a:srgbClr val="000000"/>
                </a:solidFill>
                <a:latin typeface="Arial" panose="22635452340000000000" pitchFamily="2"/>
              </a:rPr>
              <a:t>Simone Villa </a:t>
            </a:r>
          </a:p>
          <a:p>
            <a:pPr marL="1828800" marR="0" indent="0" algn="just">
              <a:lnSpc>
                <a:spcPts val="1800"/>
              </a:lnSpc>
              <a:spcBef>
                <a:spcPts val="435"/>
              </a:spcBef>
              <a:spcAft>
                <a:spcPts val="0"/>
              </a:spcAft>
              <a:tabLst>
                <a:tab pos="3749040" algn="l"/>
              </a:tabLst>
            </a:pPr>
            <a:r>
              <a:rPr lang="it-IT" sz="1550" b="1">
                <a:solidFill>
                  <a:srgbClr val="000000"/>
                </a:solidFill>
                <a:latin typeface="Arial Rounded MT Bold" panose="22635452340000000000" pitchFamily="1"/>
              </a:rPr>
              <a:t>Consigliere </a:t>
            </a:r>
            <a:r>
              <a:rPr lang="it-IT" sz="1550">
                <a:solidFill>
                  <a:srgbClr val="000000"/>
                </a:solidFill>
                <a:latin typeface="Arial" panose="22635452340000000000" pitchFamily="2"/>
              </a:rPr>
              <a:t>Marco Pellegrini </a:t>
            </a:r>
          </a:p>
          <a:p>
            <a:pPr marL="594360" marR="0" indent="0" algn="just">
              <a:lnSpc>
                <a:spcPts val="1700"/>
              </a:lnSpc>
              <a:spcBef>
                <a:spcPts val="1945"/>
              </a:spcBef>
              <a:spcAft>
                <a:spcPts val="0"/>
              </a:spcAft>
            </a:pPr>
            <a:r>
              <a:rPr lang="it-IT" sz="1550" b="1" u="sng" spc="-10">
                <a:solidFill>
                  <a:srgbClr val="000000"/>
                </a:solidFill>
                <a:latin typeface="Arial Rounded MT Bold" panose="22635452340000000000" pitchFamily="1"/>
              </a:rPr>
              <a:t>COLLEGIO SINDACALE </a:t>
            </a:r>
          </a:p>
          <a:p>
            <a:pPr marL="1828800" marR="0" indent="0" algn="just">
              <a:lnSpc>
                <a:spcPts val="1800"/>
              </a:lnSpc>
              <a:spcBef>
                <a:spcPts val="2890"/>
              </a:spcBef>
              <a:spcAft>
                <a:spcPts val="0"/>
              </a:spcAft>
              <a:tabLst>
                <a:tab pos="3749040" algn="l"/>
              </a:tabLst>
            </a:pPr>
            <a:r>
              <a:rPr lang="it-IT" sz="1550" b="1">
                <a:solidFill>
                  <a:srgbClr val="000000"/>
                </a:solidFill>
                <a:latin typeface="Arial Rounded MT Bold" panose="22635452340000000000" pitchFamily="1"/>
              </a:rPr>
              <a:t>Presidente </a:t>
            </a:r>
            <a:r>
              <a:rPr lang="it-IT" sz="1550">
                <a:solidFill>
                  <a:srgbClr val="000000"/>
                </a:solidFill>
                <a:latin typeface="Arial" panose="22635452340000000000" pitchFamily="2"/>
              </a:rPr>
              <a:t>Ivano Ottolini </a:t>
            </a:r>
          </a:p>
          <a:p>
            <a:pPr marL="1828800" marR="0" indent="0" algn="just">
              <a:lnSpc>
                <a:spcPts val="1800"/>
              </a:lnSpc>
              <a:spcBef>
                <a:spcPts val="310"/>
              </a:spcBef>
              <a:spcAft>
                <a:spcPts val="0"/>
              </a:spcAft>
              <a:tabLst>
                <a:tab pos="3749040" algn="l"/>
              </a:tabLst>
            </a:pPr>
            <a:r>
              <a:rPr lang="it-IT" sz="1550" b="1">
                <a:solidFill>
                  <a:srgbClr val="000000"/>
                </a:solidFill>
                <a:latin typeface="Arial Rounded MT Bold" panose="22635452340000000000" pitchFamily="1"/>
              </a:rPr>
              <a:t>Sindaco effettivo </a:t>
            </a:r>
            <a:r>
              <a:rPr lang="it-IT" sz="1550">
                <a:solidFill>
                  <a:srgbClr val="000000"/>
                </a:solidFill>
                <a:latin typeface="Arial" panose="22635452340000000000" pitchFamily="2"/>
              </a:rPr>
              <a:t>Giulio Centemero </a:t>
            </a:r>
          </a:p>
          <a:p>
            <a:pPr marL="1828800" marR="0" indent="0" algn="just">
              <a:lnSpc>
                <a:spcPts val="1800"/>
              </a:lnSpc>
              <a:spcBef>
                <a:spcPts val="290"/>
              </a:spcBef>
              <a:spcAft>
                <a:spcPts val="0"/>
              </a:spcAft>
              <a:tabLst>
                <a:tab pos="3749040" algn="l"/>
              </a:tabLst>
            </a:pPr>
            <a:r>
              <a:rPr lang="it-IT" sz="1550" b="1">
                <a:solidFill>
                  <a:srgbClr val="000000"/>
                </a:solidFill>
                <a:latin typeface="Arial Rounded MT Bold" panose="22635452340000000000" pitchFamily="1"/>
              </a:rPr>
              <a:t>Sindaco effettivo </a:t>
            </a:r>
            <a:r>
              <a:rPr lang="it-IT" sz="1550">
                <a:solidFill>
                  <a:srgbClr val="000000"/>
                </a:solidFill>
                <a:latin typeface="Arial" panose="22635452340000000000" pitchFamily="2"/>
              </a:rPr>
              <a:t>Maura Silva </a:t>
            </a:r>
          </a:p>
          <a:p>
            <a:pPr marL="685800" marR="0" indent="0" algn="just">
              <a:lnSpc>
                <a:spcPts val="1800"/>
              </a:lnSpc>
              <a:spcBef>
                <a:spcPts val="3450"/>
              </a:spcBef>
              <a:spcAft>
                <a:spcPts val="2790"/>
              </a:spcAft>
              <a:tabLst>
                <a:tab pos="3749040" algn="l"/>
              </a:tabLst>
            </a:pPr>
            <a:r>
              <a:rPr lang="it-IT" sz="1550" b="1" u="sng">
                <a:solidFill>
                  <a:srgbClr val="000000"/>
                </a:solidFill>
                <a:latin typeface="Arial Rounded MT Bold" panose="22635452340000000000" pitchFamily="1"/>
              </a:rPr>
              <a:t>REVISORE LEGALE</a:t>
            </a:r>
            <a:r>
              <a:rPr lang="it-IT" sz="100">
                <a:solidFill>
                  <a:srgbClr val="000000"/>
                </a:solidFill>
                <a:latin typeface="Arial" panose="22635452340000000000" pitchFamily="2"/>
              </a:rPr>
              <a:t> </a:t>
            </a:r>
            <a:r>
              <a:rPr lang="it-IT" sz="1550">
                <a:solidFill>
                  <a:srgbClr val="000000"/>
                </a:solidFill>
                <a:latin typeface="Arial" panose="22635452340000000000" pitchFamily="2"/>
              </a:rPr>
              <a:t>AGKNSERCA </a:t>
            </a:r>
          </a:p>
        </p:txBody>
      </p:sp>
    </p:spTree>
    <p:extLst>
      <p:ext uri="{BB962C8B-B14F-4D97-AF65-F5344CB8AC3E}">
        <p14:creationId xmlns:p14="http://schemas.microsoft.com/office/powerpoint/2010/main" val="3656552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5" r:id="rId4"/>
    <p:sldLayoutId id="2147483663" r:id="rId5"/>
    <p:sldLayoutId id="2147483665" r:id="rId6"/>
    <p:sldLayoutId id="2147483667" r:id="rId7"/>
  </p:sldLayoutIdLst>
  <p:hf hdr="0" dt="0"/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7725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</p:sldLayoutIdLst>
  <p:hf hdr="0" dt="0"/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testo 5"/>
          <p:cNvSpPr>
            <a:spLocks noGrp="1"/>
          </p:cNvSpPr>
          <p:nvPr>
            <p:ph type="body" idx="10"/>
          </p:nvPr>
        </p:nvSpPr>
        <p:spPr>
          <a:xfrm>
            <a:off x="1963118" y="2915741"/>
            <a:ext cx="6244098" cy="1008112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4945" rIns="0" bIns="0" anchor="t"/>
          <a:lstStyle/>
          <a:p>
            <a:pPr algn="ctr">
              <a:lnSpc>
                <a:spcPts val="2800"/>
              </a:lnSpc>
            </a:pPr>
            <a:r>
              <a:rPr lang="it-IT" sz="2200" b="1" spc="-65" dirty="0">
                <a:solidFill>
                  <a:srgbClr val="297DC4"/>
                </a:solidFill>
                <a:latin typeface="Arial Unicode MS" panose="22635452340000000000" pitchFamily="2"/>
              </a:rPr>
              <a:t>Quadro sintetico </a:t>
            </a:r>
            <a:r>
              <a:rPr lang="it-IT" sz="2200" b="1" spc="5" dirty="0">
                <a:solidFill>
                  <a:srgbClr val="297DC4"/>
                </a:solidFill>
                <a:latin typeface="Arial Unicode MS" panose="22635452340000000000" pitchFamily="2"/>
              </a:rPr>
              <a:t>BILANCIO anno 2021 </a:t>
            </a:r>
            <a:r>
              <a:rPr lang="it-IT" sz="2200" b="1" spc="-45" dirty="0">
                <a:solidFill>
                  <a:srgbClr val="297DC4"/>
                </a:solidFill>
                <a:latin typeface="Arial Unicode MS" panose="22635452340000000000" pitchFamily="2"/>
              </a:rPr>
              <a:t>confrontato con </a:t>
            </a:r>
            <a:r>
              <a:rPr lang="it-IT" sz="2200" b="1" dirty="0">
                <a:solidFill>
                  <a:srgbClr val="297DC4"/>
                </a:solidFill>
                <a:latin typeface="Arial Unicode MS" panose="22635452340000000000" pitchFamily="2"/>
              </a:rPr>
              <a:t>BILANCIO anno 2020  </a:t>
            </a:r>
          </a:p>
          <a:p>
            <a:pPr marL="0" marR="0" indent="0" algn="ctr">
              <a:lnSpc>
                <a:spcPts val="2800"/>
              </a:lnSpc>
              <a:spcAft>
                <a:spcPts val="0"/>
              </a:spcAft>
            </a:pPr>
            <a:endParaRPr lang="it-IT" sz="2200" b="1" dirty="0">
              <a:solidFill>
                <a:srgbClr val="297DC4"/>
              </a:solidFill>
              <a:latin typeface="Arial Unicode MS" panose="22635452340000000000" pitchFamily="2"/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2B32061E-432B-4A43-852B-2B9235FDA2F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16" t="36079" r="64235" b="5083"/>
          <a:stretch>
            <a:fillRect/>
          </a:stretch>
        </p:blipFill>
        <p:spPr bwMode="auto">
          <a:xfrm>
            <a:off x="8207216" y="539477"/>
            <a:ext cx="2028825" cy="970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770890" y="1036320"/>
            <a:ext cx="7711440" cy="79375"/>
          </a:xfrm>
          <a:prstGeom prst="rect">
            <a:avLst/>
          </a:prstGeom>
        </p:spPr>
      </p:pic>
      <p:sp>
        <p:nvSpPr>
          <p:cNvPr id="2" name="Segnaposto testo 1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it-IT" sz="2800" b="1" dirty="0" err="1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GeIsia</a:t>
            </a:r>
            <a:r>
              <a:rPr lang="it-IT" sz="2800" b="1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Ambiente - Dati patrimoniali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766D4CBB-5CAE-41E2-BFFE-2DF55B39696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16" t="36079" r="64235" b="5083"/>
          <a:stretch>
            <a:fillRect/>
          </a:stretch>
        </p:blipFill>
        <p:spPr bwMode="auto">
          <a:xfrm>
            <a:off x="8299822" y="6228109"/>
            <a:ext cx="2028825" cy="970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765D5673-D183-4972-AA20-78A859F7EE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7165" y="1178589"/>
            <a:ext cx="6305550" cy="601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985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770890" y="1036320"/>
            <a:ext cx="7711440" cy="79375"/>
          </a:xfrm>
          <a:prstGeom prst="rect">
            <a:avLst/>
          </a:prstGeom>
        </p:spPr>
      </p:pic>
      <p:sp>
        <p:nvSpPr>
          <p:cNvPr id="2" name="Segnaposto testo 1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it-IT" sz="2800" b="1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Gelsia Ambiente - Posizione finanziaria netta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73A210C3-8502-4518-83E2-FB242C5F671E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16" t="36079" r="64235" b="5083"/>
          <a:stretch>
            <a:fillRect/>
          </a:stretch>
        </p:blipFill>
        <p:spPr bwMode="auto">
          <a:xfrm>
            <a:off x="8299822" y="6228109"/>
            <a:ext cx="2028825" cy="970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3C7C8432-0B96-4FE6-A245-A0791A1020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5046" y="1979637"/>
            <a:ext cx="7408339" cy="3147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414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770890" y="1036320"/>
            <a:ext cx="7711440" cy="79375"/>
          </a:xfrm>
          <a:prstGeom prst="rect">
            <a:avLst/>
          </a:prstGeom>
        </p:spPr>
      </p:pic>
      <p:sp>
        <p:nvSpPr>
          <p:cNvPr id="173" name="Segnaposto testo 172"/>
          <p:cNvSpPr>
            <a:spLocks noGrp="1"/>
          </p:cNvSpPr>
          <p:nvPr>
            <p:ph type="body" idx="10"/>
          </p:nvPr>
        </p:nvSpPr>
        <p:spPr>
          <a:xfrm>
            <a:off x="1027014" y="3131765"/>
            <a:ext cx="8763000" cy="648073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1435" rIns="0" bIns="0" anchor="t"/>
          <a:lstStyle/>
          <a:p>
            <a:pPr marL="0" marR="0" indent="0" algn="ctr">
              <a:lnSpc>
                <a:spcPts val="5600"/>
              </a:lnSpc>
              <a:spcAft>
                <a:spcPts val="15940"/>
              </a:spcAft>
            </a:pPr>
            <a:r>
              <a:rPr lang="it-IT" sz="2800" b="1" spc="-235" dirty="0">
                <a:solidFill>
                  <a:srgbClr val="297DC4"/>
                </a:solidFill>
                <a:latin typeface="Arial Unicode MS" panose="22635452340000000000" pitchFamily="2"/>
              </a:rPr>
              <a:t>Investimenti 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955D9322-3DA0-4A88-8D01-A9E5535D0BCF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16" t="36079" r="64235" b="5083"/>
          <a:stretch>
            <a:fillRect/>
          </a:stretch>
        </p:blipFill>
        <p:spPr bwMode="auto">
          <a:xfrm>
            <a:off x="8299822" y="6228109"/>
            <a:ext cx="2028825" cy="970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770890" y="1036320"/>
            <a:ext cx="7711440" cy="79375"/>
          </a:xfrm>
          <a:prstGeom prst="rect">
            <a:avLst/>
          </a:prstGeom>
        </p:spPr>
      </p:pic>
      <p:sp>
        <p:nvSpPr>
          <p:cNvPr id="2" name="Segnaposto testo 1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it-IT" sz="2800" b="1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Gelsia Ambiente - Investimenti 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6F08CD7E-A11D-4542-8935-19634475C604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16" t="36079" r="64235" b="5083"/>
          <a:stretch>
            <a:fillRect/>
          </a:stretch>
        </p:blipFill>
        <p:spPr bwMode="auto">
          <a:xfrm>
            <a:off x="8299822" y="6228109"/>
            <a:ext cx="2028825" cy="970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17F3B4DB-489A-4B92-A821-98BC993731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67174" y="1745120"/>
            <a:ext cx="5673729" cy="4069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6174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770890" y="1036320"/>
            <a:ext cx="7711440" cy="79375"/>
          </a:xfrm>
          <a:prstGeom prst="rect">
            <a:avLst/>
          </a:prstGeom>
        </p:spPr>
      </p:pic>
      <p:sp>
        <p:nvSpPr>
          <p:cNvPr id="197" name="Segnaposto testo 196"/>
          <p:cNvSpPr>
            <a:spLocks noGrp="1"/>
          </p:cNvSpPr>
          <p:nvPr>
            <p:ph type="body" idx="10"/>
          </p:nvPr>
        </p:nvSpPr>
        <p:spPr>
          <a:xfrm>
            <a:off x="770890" y="3203773"/>
            <a:ext cx="5584716" cy="72008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1435" rIns="0" bIns="0" anchor="t"/>
          <a:lstStyle/>
          <a:p>
            <a:pPr marL="3840480" marR="0" indent="0" algn="l">
              <a:lnSpc>
                <a:spcPts val="5600"/>
              </a:lnSpc>
              <a:spcAft>
                <a:spcPts val="15965"/>
              </a:spcAft>
            </a:pPr>
            <a:r>
              <a:rPr lang="it-IT" sz="2800" b="1" spc="-95" dirty="0">
                <a:solidFill>
                  <a:srgbClr val="297DC4"/>
                </a:solidFill>
                <a:latin typeface="Arial Unicode MS" panose="22635452340000000000" pitchFamily="2"/>
              </a:rPr>
              <a:t>Personale</a:t>
            </a:r>
            <a:r>
              <a:rPr lang="it-IT" sz="3200" b="1" spc="-95" dirty="0">
                <a:solidFill>
                  <a:srgbClr val="297DC4"/>
                </a:solidFill>
                <a:latin typeface="Arial Unicode MS" panose="22635452340000000000" pitchFamily="2"/>
              </a:rPr>
              <a:t> 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8F4B6ECF-6CCB-444D-A32E-C20C477DEC5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16" t="36079" r="64235" b="5083"/>
          <a:stretch>
            <a:fillRect/>
          </a:stretch>
        </p:blipFill>
        <p:spPr bwMode="auto">
          <a:xfrm>
            <a:off x="8299822" y="6228109"/>
            <a:ext cx="2028825" cy="970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770890" y="1036320"/>
            <a:ext cx="7711440" cy="79375"/>
          </a:xfrm>
          <a:prstGeom prst="rect">
            <a:avLst/>
          </a:prstGeom>
        </p:spPr>
      </p:pic>
      <p:sp>
        <p:nvSpPr>
          <p:cNvPr id="2" name="Segnaposto testo 1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it-IT" sz="2800" b="1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Gelsia Ambiente - Personale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80C60A75-ECC8-4BF6-A6A2-D5AE71D2444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16" t="36079" r="64235" b="5083"/>
          <a:stretch>
            <a:fillRect/>
          </a:stretch>
        </p:blipFill>
        <p:spPr bwMode="auto">
          <a:xfrm>
            <a:off x="8299822" y="6228109"/>
            <a:ext cx="2028825" cy="970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1610FF76-45C6-4050-8C04-901EAC51BB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5166" y="1306824"/>
            <a:ext cx="5648325" cy="2295525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86DA6BB9-23C0-4F55-9F6C-4C2BE838E0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89497" y="3779837"/>
            <a:ext cx="6410325" cy="296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9679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1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770890" y="1036320"/>
            <a:ext cx="7711440" cy="79375"/>
          </a:xfrm>
          <a:prstGeom prst="rect">
            <a:avLst/>
          </a:prstGeom>
        </p:spPr>
      </p:pic>
      <p:sp>
        <p:nvSpPr>
          <p:cNvPr id="8" name="Segnaposto testo 196"/>
          <p:cNvSpPr>
            <a:spLocks noGrp="1"/>
          </p:cNvSpPr>
          <p:nvPr>
            <p:ph type="body" idx="10"/>
          </p:nvPr>
        </p:nvSpPr>
        <p:spPr>
          <a:xfrm>
            <a:off x="1099022" y="3204210"/>
            <a:ext cx="8313583" cy="575628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1435" rIns="0" bIns="0" anchor="t"/>
          <a:lstStyle/>
          <a:p>
            <a:pPr marL="3840480" marR="0" indent="0" algn="l">
              <a:lnSpc>
                <a:spcPts val="5600"/>
              </a:lnSpc>
              <a:spcAft>
                <a:spcPts val="15965"/>
              </a:spcAft>
            </a:pPr>
            <a:r>
              <a:rPr lang="it-IT" sz="2800" b="1" spc="-95" dirty="0">
                <a:solidFill>
                  <a:srgbClr val="297DC4"/>
                </a:solidFill>
                <a:latin typeface="Arial Unicode MS" panose="22635452340000000000" pitchFamily="2"/>
              </a:rPr>
              <a:t>Indici</a:t>
            </a:r>
            <a:r>
              <a:rPr lang="it-IT" sz="3200" b="1" spc="-95" dirty="0">
                <a:solidFill>
                  <a:srgbClr val="297DC4"/>
                </a:solidFill>
                <a:latin typeface="Arial Unicode MS" panose="22635452340000000000" pitchFamily="2"/>
              </a:rPr>
              <a:t> 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168A8FD6-EBF2-4525-A0BA-12E73E4F7C4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16" t="36079" r="64235" b="5083"/>
          <a:stretch>
            <a:fillRect/>
          </a:stretch>
        </p:blipFill>
        <p:spPr bwMode="auto">
          <a:xfrm>
            <a:off x="8299822" y="6228109"/>
            <a:ext cx="2028825" cy="970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1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770890" y="1036320"/>
            <a:ext cx="7711440" cy="79375"/>
          </a:xfrm>
          <a:prstGeom prst="rect">
            <a:avLst/>
          </a:prstGeom>
        </p:spPr>
      </p:pic>
      <p:sp>
        <p:nvSpPr>
          <p:cNvPr id="6" name="Segnaposto testo 1">
            <a:extLst>
              <a:ext uri="{FF2B5EF4-FFF2-40B4-BE49-F238E27FC236}">
                <a16:creationId xmlns:a16="http://schemas.microsoft.com/office/drawing/2014/main" id="{F9C17B59-ECD6-4932-82ED-DEF6FF00F97E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713740" y="469900"/>
            <a:ext cx="7772400" cy="566420"/>
          </a:xfrm>
        </p:spPr>
        <p:txBody>
          <a:bodyPr/>
          <a:lstStyle/>
          <a:p>
            <a:r>
              <a:rPr lang="it-IT" sz="2800" b="1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Gelsia Ambiente - Indici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6BD36709-CE89-4767-95DD-20FC74D20B18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16" t="36079" r="64235" b="5083"/>
          <a:stretch>
            <a:fillRect/>
          </a:stretch>
        </p:blipFill>
        <p:spPr bwMode="auto">
          <a:xfrm>
            <a:off x="8299822" y="6228109"/>
            <a:ext cx="2028825" cy="970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magine 1">
            <a:extLst>
              <a:ext uri="{FF2B5EF4-FFF2-40B4-BE49-F238E27FC236}">
                <a16:creationId xmlns:a16="http://schemas.microsoft.com/office/drawing/2014/main" id="{15C90080-9A74-4ECC-B949-EDE36354CD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14962" y="1470039"/>
            <a:ext cx="6276975" cy="2162175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8E9DD936-3FF6-41D2-BEE0-96A62CE00D4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14962" y="3837305"/>
            <a:ext cx="6324600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7461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1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770890" y="1036320"/>
            <a:ext cx="7711440" cy="79375"/>
          </a:xfrm>
          <a:prstGeom prst="rect">
            <a:avLst/>
          </a:prstGeom>
        </p:spPr>
      </p:pic>
      <p:sp>
        <p:nvSpPr>
          <p:cNvPr id="5" name="Segnaposto testo 1">
            <a:extLst>
              <a:ext uri="{FF2B5EF4-FFF2-40B4-BE49-F238E27FC236}">
                <a16:creationId xmlns:a16="http://schemas.microsoft.com/office/drawing/2014/main" id="{E21ED945-1A78-4CF0-AE47-00BEB607A634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713740" y="469900"/>
            <a:ext cx="7772400" cy="566420"/>
          </a:xfrm>
        </p:spPr>
        <p:txBody>
          <a:bodyPr/>
          <a:lstStyle/>
          <a:p>
            <a:r>
              <a:rPr lang="it-IT" sz="2800" b="1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Gelsia Ambiente - Indici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0BE8F761-6113-4107-B02A-75D17102BD6E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16" t="36079" r="64235" b="5083"/>
          <a:stretch>
            <a:fillRect/>
          </a:stretch>
        </p:blipFill>
        <p:spPr bwMode="auto">
          <a:xfrm>
            <a:off x="8299822" y="6228109"/>
            <a:ext cx="2028825" cy="970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magine 1">
            <a:extLst>
              <a:ext uri="{FF2B5EF4-FFF2-40B4-BE49-F238E27FC236}">
                <a16:creationId xmlns:a16="http://schemas.microsoft.com/office/drawing/2014/main" id="{34FBE38E-6936-4306-A715-8532D2F086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7134" y="1888010"/>
            <a:ext cx="6421710" cy="3749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648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1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770890" y="1036320"/>
            <a:ext cx="7711440" cy="79375"/>
          </a:xfrm>
          <a:prstGeom prst="rect">
            <a:avLst/>
          </a:prstGeom>
        </p:spPr>
      </p:pic>
      <p:sp>
        <p:nvSpPr>
          <p:cNvPr id="6" name="Segnaposto testo 1">
            <a:extLst>
              <a:ext uri="{FF2B5EF4-FFF2-40B4-BE49-F238E27FC236}">
                <a16:creationId xmlns:a16="http://schemas.microsoft.com/office/drawing/2014/main" id="{6DCAD62D-F515-4E95-8AAE-2915A9C355FC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713740" y="469900"/>
            <a:ext cx="7772400" cy="566420"/>
          </a:xfrm>
        </p:spPr>
        <p:txBody>
          <a:bodyPr/>
          <a:lstStyle/>
          <a:p>
            <a:r>
              <a:rPr lang="it-IT" sz="2800" b="1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Gelsia Ambiente - Indici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10395E86-BF79-4BAE-80A3-80D11D838F6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16" t="36079" r="64235" b="5083"/>
          <a:stretch>
            <a:fillRect/>
          </a:stretch>
        </p:blipFill>
        <p:spPr bwMode="auto">
          <a:xfrm>
            <a:off x="8299822" y="6228109"/>
            <a:ext cx="2028825" cy="970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magine 1">
            <a:extLst>
              <a:ext uri="{FF2B5EF4-FFF2-40B4-BE49-F238E27FC236}">
                <a16:creationId xmlns:a16="http://schemas.microsoft.com/office/drawing/2014/main" id="{36BF741F-5044-457F-ABAE-9C465AF1DC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70621" y="1187549"/>
            <a:ext cx="6400800" cy="2790825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EEC927DF-1847-4231-A7AA-EB97C5EAB25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70621" y="3980209"/>
            <a:ext cx="6334125" cy="316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889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770890" y="1036320"/>
            <a:ext cx="7711440" cy="79375"/>
          </a:xfrm>
          <a:prstGeom prst="rect">
            <a:avLst/>
          </a:prstGeom>
        </p:spPr>
      </p:pic>
      <p:sp>
        <p:nvSpPr>
          <p:cNvPr id="2" name="Segnaposto testo 1"/>
          <p:cNvSpPr>
            <a:spLocks noGrp="1"/>
          </p:cNvSpPr>
          <p:nvPr>
            <p:ph type="body" idx="10"/>
          </p:nvPr>
        </p:nvSpPr>
        <p:spPr>
          <a:xfrm>
            <a:off x="794728" y="471785"/>
            <a:ext cx="6681212" cy="566420"/>
          </a:xfrm>
        </p:spPr>
        <p:txBody>
          <a:bodyPr/>
          <a:lstStyle/>
          <a:p>
            <a:r>
              <a:rPr lang="it-IT" sz="2800" b="1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Gelsia Ambiente - Organi societari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E538633F-71DC-47B2-A2A9-C02D827FECDF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16" t="36079" r="64235" b="5083"/>
          <a:stretch>
            <a:fillRect/>
          </a:stretch>
        </p:blipFill>
        <p:spPr bwMode="auto">
          <a:xfrm>
            <a:off x="8299822" y="6228109"/>
            <a:ext cx="2028825" cy="970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1CE2A6C2-1DDF-4429-A157-58CCF9EE99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5046" y="1259557"/>
            <a:ext cx="6838950" cy="5591175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1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770890" y="1036320"/>
            <a:ext cx="7711440" cy="79375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4483398" y="3347789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Dividendi</a:t>
            </a:r>
            <a:endParaRPr lang="it-IT" sz="3200" b="1" dirty="0">
              <a:solidFill>
                <a:srgbClr val="0070C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A1D6A96F-53A2-4AD3-8041-8B5699DD133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16" t="36079" r="64235" b="5083"/>
          <a:stretch>
            <a:fillRect/>
          </a:stretch>
        </p:blipFill>
        <p:spPr bwMode="auto">
          <a:xfrm>
            <a:off x="8299822" y="6228109"/>
            <a:ext cx="2028825" cy="9702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84281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1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770890" y="1036320"/>
            <a:ext cx="7711440" cy="79375"/>
          </a:xfrm>
          <a:prstGeom prst="rect">
            <a:avLst/>
          </a:prstGeom>
        </p:spPr>
      </p:pic>
      <p:sp>
        <p:nvSpPr>
          <p:cNvPr id="8" name="Segnaposto testo 1"/>
          <p:cNvSpPr>
            <a:spLocks noGrp="1"/>
          </p:cNvSpPr>
          <p:nvPr>
            <p:ph type="body" idx="10"/>
          </p:nvPr>
        </p:nvSpPr>
        <p:spPr>
          <a:xfrm>
            <a:off x="669926" y="527894"/>
            <a:ext cx="7772400" cy="4606081"/>
          </a:xfrm>
        </p:spPr>
        <p:txBody>
          <a:bodyPr/>
          <a:lstStyle/>
          <a:p>
            <a:r>
              <a:rPr lang="it-IT" sz="2800" b="1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Proposta destinazione risultato 2021</a:t>
            </a:r>
          </a:p>
        </p:txBody>
      </p:sp>
      <p:sp>
        <p:nvSpPr>
          <p:cNvPr id="64" name="Rettangolo 9">
            <a:extLst>
              <a:ext uri="{FF2B5EF4-FFF2-40B4-BE49-F238E27FC236}">
                <a16:creationId xmlns:a16="http://schemas.microsoft.com/office/drawing/2014/main" id="{8118238A-91A4-4095-A79E-68F002EA2F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666" y="2120081"/>
            <a:ext cx="7905750" cy="1231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accent2"/>
                </a:solidFill>
                <a:latin typeface="Verdana" panose="020B0604030504040204" pitchFamily="34" charset="0"/>
              </a:defRPr>
            </a:lvl1pPr>
            <a:lvl2pPr marL="742950" indent="-285750">
              <a:defRPr sz="1400">
                <a:solidFill>
                  <a:schemeClr val="accent2"/>
                </a:solidFill>
                <a:latin typeface="Verdana" panose="020B0604030504040204" pitchFamily="34" charset="0"/>
              </a:defRPr>
            </a:lvl2pPr>
            <a:lvl3pPr marL="1143000" indent="-228600">
              <a:defRPr sz="1400">
                <a:solidFill>
                  <a:schemeClr val="accent2"/>
                </a:solidFill>
                <a:latin typeface="Verdana" panose="020B0604030504040204" pitchFamily="34" charset="0"/>
              </a:defRPr>
            </a:lvl3pPr>
            <a:lvl4pPr marL="1600200" indent="-228600">
              <a:defRPr sz="1400">
                <a:solidFill>
                  <a:schemeClr val="accent2"/>
                </a:solidFill>
                <a:latin typeface="Verdana" panose="020B0604030504040204" pitchFamily="34" charset="0"/>
              </a:defRPr>
            </a:lvl4pPr>
            <a:lvl5pPr marL="2057400" indent="-228600">
              <a:defRPr sz="1400">
                <a:solidFill>
                  <a:schemeClr val="accent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2"/>
                </a:solidFill>
                <a:latin typeface="Verdana" panose="020B0604030504040204" pitchFamily="34" charset="0"/>
              </a:defRPr>
            </a:lvl9pPr>
          </a:lstStyle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Bilancio di esercizio della società al 31 dicembre 2021 presenta un utile pari a Euro 2.270.279,00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it-IT" alt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proposta di destinazione dell’utile netto è la seguente:</a:t>
            </a:r>
            <a:endParaRPr lang="it-IT" altLang="it-IT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85AF9EA-74B1-4031-9F38-43E7442A3505}"/>
              </a:ext>
            </a:extLst>
          </p:cNvPr>
          <p:cNvSpPr txBox="1"/>
          <p:nvPr/>
        </p:nvSpPr>
        <p:spPr>
          <a:xfrm>
            <a:off x="1243038" y="3351700"/>
            <a:ext cx="7678929" cy="2230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it-IT" b="1" dirty="0"/>
              <a:t>Destinare a riserva legale		euro		    113.514,00</a:t>
            </a:r>
          </a:p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it-IT" b="1" dirty="0"/>
              <a:t>Destinare a riserva straordinaria	euro		      56.765,00</a:t>
            </a:r>
          </a:p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it-IT" b="1" dirty="0"/>
              <a:t>Distribuire un dividendo pari a 	euro		1.135.140,00</a:t>
            </a:r>
          </a:p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it-IT" b="1" dirty="0"/>
              <a:t>Riportare a nuovo utile pari a 	euro		   964.860,00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3A961E1A-0878-45F8-BB97-E4183B212AC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16" t="36079" r="64235" b="5083"/>
          <a:stretch>
            <a:fillRect/>
          </a:stretch>
        </p:blipFill>
        <p:spPr bwMode="auto">
          <a:xfrm>
            <a:off x="8299822" y="6228109"/>
            <a:ext cx="2028825" cy="9702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2148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770890" y="1036320"/>
            <a:ext cx="7711440" cy="79375"/>
          </a:xfrm>
          <a:prstGeom prst="rect">
            <a:avLst/>
          </a:prstGeom>
        </p:spPr>
      </p:pic>
      <p:sp>
        <p:nvSpPr>
          <p:cNvPr id="2" name="Segnaposto testo 1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it-IT" sz="2800" b="1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Gelsia Ambiente - Dati quantitativi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5360BC3C-139D-408D-8319-42943044EF1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16" t="36079" r="64235" b="5083"/>
          <a:stretch>
            <a:fillRect/>
          </a:stretch>
        </p:blipFill>
        <p:spPr bwMode="auto">
          <a:xfrm>
            <a:off x="8299822" y="6228109"/>
            <a:ext cx="2028825" cy="970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67B5DA1F-DE2B-4E0D-B25F-B699FCD6F8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7134" y="1740192"/>
            <a:ext cx="6183585" cy="389225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770890" y="1036320"/>
            <a:ext cx="7711440" cy="79375"/>
          </a:xfrm>
          <a:prstGeom prst="rect">
            <a:avLst/>
          </a:prstGeom>
        </p:spPr>
      </p:pic>
      <p:sp>
        <p:nvSpPr>
          <p:cNvPr id="2" name="Segnaposto testo 1"/>
          <p:cNvSpPr>
            <a:spLocks noGrp="1"/>
          </p:cNvSpPr>
          <p:nvPr>
            <p:ph type="body" idx="10"/>
          </p:nvPr>
        </p:nvSpPr>
        <p:spPr>
          <a:xfrm>
            <a:off x="522958" y="469900"/>
            <a:ext cx="9577064" cy="566420"/>
          </a:xfrm>
        </p:spPr>
        <p:txBody>
          <a:bodyPr/>
          <a:lstStyle/>
          <a:p>
            <a:r>
              <a:rPr lang="it-IT" sz="2800" b="1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Gelsia Ambiente - Risultati della raccolta differenziata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3E474D25-9281-4316-8022-E16DF536C8C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16" t="36079" r="64235" b="5083"/>
          <a:stretch>
            <a:fillRect/>
          </a:stretch>
        </p:blipFill>
        <p:spPr bwMode="auto">
          <a:xfrm>
            <a:off x="8299822" y="6228109"/>
            <a:ext cx="2028825" cy="970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E0B5E1D4-C799-406A-BF02-B219FC837E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9143" y="2056254"/>
            <a:ext cx="6144914" cy="334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504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770890" y="1036320"/>
            <a:ext cx="7711440" cy="79375"/>
          </a:xfrm>
          <a:prstGeom prst="rect">
            <a:avLst/>
          </a:prstGeom>
        </p:spPr>
      </p:pic>
      <p:sp>
        <p:nvSpPr>
          <p:cNvPr id="2" name="Segnaposto testo 1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it-IT" sz="2800" b="1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Gelsia Ambiente - Servizi al cittadino 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C55F624C-8279-45E8-A5E5-A4DBAD2DDEC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16" t="36079" r="64235" b="5083"/>
          <a:stretch>
            <a:fillRect/>
          </a:stretch>
        </p:blipFill>
        <p:spPr bwMode="auto">
          <a:xfrm>
            <a:off x="8299822" y="6228109"/>
            <a:ext cx="2028825" cy="970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0B9DD2D9-DD13-49F3-8B54-D1CADF2BEA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1030" y="2493962"/>
            <a:ext cx="786765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665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770890" y="1036320"/>
            <a:ext cx="7711440" cy="79375"/>
          </a:xfrm>
          <a:prstGeom prst="rect">
            <a:avLst/>
          </a:prstGeom>
        </p:spPr>
      </p:pic>
      <p:sp>
        <p:nvSpPr>
          <p:cNvPr id="2" name="Segnaposto testo 1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it-IT" sz="2800" b="1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Gelsia Ambiente - Le sedi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2A3BAFE9-7345-42D0-B069-509671B3C6B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16" t="36079" r="64235" b="5083"/>
          <a:stretch>
            <a:fillRect/>
          </a:stretch>
        </p:blipFill>
        <p:spPr bwMode="auto">
          <a:xfrm>
            <a:off x="8299822" y="6228109"/>
            <a:ext cx="2028825" cy="970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7A52CE0E-DB9D-41E7-89AF-866EAB5498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9005" y="1682115"/>
            <a:ext cx="7420297" cy="4311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22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.jpg">
            <a:extLst>
              <a:ext uri="{FF2B5EF4-FFF2-40B4-BE49-F238E27FC236}">
                <a16:creationId xmlns:a16="http://schemas.microsoft.com/office/drawing/2014/main" id="{2221ABFD-2A47-4FE1-88B6-DB2F3514713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70890" y="1036320"/>
            <a:ext cx="7711440" cy="79375"/>
          </a:xfrm>
          <a:prstGeom prst="rect">
            <a:avLst/>
          </a:prstGeom>
        </p:spPr>
      </p:pic>
      <p:sp>
        <p:nvSpPr>
          <p:cNvPr id="10" name="Segnaposto testo 1">
            <a:extLst>
              <a:ext uri="{FF2B5EF4-FFF2-40B4-BE49-F238E27FC236}">
                <a16:creationId xmlns:a16="http://schemas.microsoft.com/office/drawing/2014/main" id="{B72E182C-1663-4CBF-9094-6BF9F482AFDA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713740" y="343117"/>
            <a:ext cx="7772400" cy="566420"/>
          </a:xfrm>
        </p:spPr>
        <p:txBody>
          <a:bodyPr/>
          <a:lstStyle/>
          <a:p>
            <a:r>
              <a:rPr lang="it-IT" sz="2800" b="1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Gelsia Ambiente - Le sedi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8132F00A-FA01-42F0-BC6D-8AC353E3AB04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16" t="36079" r="64235" b="5083"/>
          <a:stretch>
            <a:fillRect/>
          </a:stretch>
        </p:blipFill>
        <p:spPr bwMode="auto">
          <a:xfrm>
            <a:off x="8299822" y="6228109"/>
            <a:ext cx="2028825" cy="970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magine 1">
            <a:extLst>
              <a:ext uri="{FF2B5EF4-FFF2-40B4-BE49-F238E27FC236}">
                <a16:creationId xmlns:a16="http://schemas.microsoft.com/office/drawing/2014/main" id="{120BAF6D-51A6-40DF-A3C0-7FE001D151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7014" y="1835621"/>
            <a:ext cx="6947877" cy="256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697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770890" y="1036320"/>
            <a:ext cx="7711440" cy="79375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1603078" y="2843733"/>
            <a:ext cx="70343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 dati economico patrimoniali finanziari fondamentali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91E253E2-8BA7-4B33-B54D-D87E60DE7FD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16" t="36079" r="64235" b="5083"/>
          <a:stretch>
            <a:fillRect/>
          </a:stretch>
        </p:blipFill>
        <p:spPr bwMode="auto">
          <a:xfrm>
            <a:off x="8299822" y="6228109"/>
            <a:ext cx="2028825" cy="970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770890" y="1036320"/>
            <a:ext cx="7711440" cy="79375"/>
          </a:xfrm>
          <a:prstGeom prst="rect">
            <a:avLst/>
          </a:prstGeom>
        </p:spPr>
      </p:pic>
      <p:sp>
        <p:nvSpPr>
          <p:cNvPr id="2" name="Segnaposto testo 1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it-IT" sz="2800" b="1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Gelsia Ambiente - Dati economici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26A147D8-D69C-41E1-95F6-B411C7A91A4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16" t="36079" r="64235" b="5083"/>
          <a:stretch>
            <a:fillRect/>
          </a:stretch>
        </p:blipFill>
        <p:spPr bwMode="auto">
          <a:xfrm>
            <a:off x="8299822" y="6228109"/>
            <a:ext cx="2028825" cy="970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65333DA2-5A9C-4D97-A8A7-5BDE485601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6089" y="1521154"/>
            <a:ext cx="6916241" cy="4517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890451"/>
      </p:ext>
    </p:extLst>
  </p:cSld>
  <p:clrMapOvr>
    <a:masterClrMapping/>
  </p:clrMapOvr>
</p:sld>
</file>

<file path=ppt/theme/theme1.xml><?xml version="1.0" encoding="utf-8"?>
<a:theme xmlns:a="http://schemas.openxmlformats.org/drawingml/2006/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762</TotalTime>
  <Words>163</Words>
  <Application>Microsoft Office PowerPoint</Application>
  <PresentationFormat>Personalizzato</PresentationFormat>
  <Paragraphs>27</Paragraphs>
  <Slides>21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21</vt:i4>
      </vt:variant>
    </vt:vector>
  </HeadingPairs>
  <TitlesOfParts>
    <vt:vector size="27" baseType="lpstr">
      <vt:lpstr>Arial</vt:lpstr>
      <vt:lpstr>Arial Rounded MT Bold</vt:lpstr>
      <vt:lpstr>Arial Unicode MS</vt:lpstr>
      <vt:lpstr>Calibri</vt:lpstr>
      <vt:lpstr/>
      <vt:lpstr>Personalizza struttura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Gilberto Gambarini</dc:creator>
  <cp:lastModifiedBy>Maria Elena Sironi</cp:lastModifiedBy>
  <cp:revision>81</cp:revision>
  <cp:lastPrinted>2018-06-06T14:27:47Z</cp:lastPrinted>
  <dcterms:modified xsi:type="dcterms:W3CDTF">2022-05-03T08:17:39Z</dcterms:modified>
</cp:coreProperties>
</file>